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eg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8"/>
  </p:notesMasterIdLst>
  <p:sldIdLst>
    <p:sldId id="932" r:id="rId3"/>
    <p:sldId id="909" r:id="rId4"/>
    <p:sldId id="470" r:id="rId5"/>
    <p:sldId id="474" r:id="rId6"/>
    <p:sldId id="481" r:id="rId7"/>
    <p:sldId id="302" r:id="rId8"/>
    <p:sldId id="304" r:id="rId9"/>
    <p:sldId id="303" r:id="rId10"/>
    <p:sldId id="276" r:id="rId11"/>
    <p:sldId id="930" r:id="rId12"/>
    <p:sldId id="916" r:id="rId13"/>
    <p:sldId id="882" r:id="rId14"/>
    <p:sldId id="934" r:id="rId15"/>
    <p:sldId id="860" r:id="rId16"/>
    <p:sldId id="935" r:id="rId17"/>
  </p:sldIdLst>
  <p:sldSz cx="12192000" cy="6858000"/>
  <p:notesSz cx="6985000" cy="9283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637E29-74DA-4B13-BB79-95C7A2F158AC}" v="3" dt="2024-01-23T16:11:26.66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6134" autoAdjust="0"/>
  </p:normalViewPr>
  <p:slideViewPr>
    <p:cSldViewPr snapToGrid="0">
      <p:cViewPr varScale="1">
        <p:scale>
          <a:sx n="81" d="100"/>
          <a:sy n="81" d="100"/>
        </p:scale>
        <p:origin x="1182" y="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10F6AE-8100-416F-A2CB-EC95BBD5960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F8FA3E-B000-4783-8CC7-1996C0D6FA1A}">
      <dgm:prSet phldrT="[Text]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u="sng" dirty="0">
              <a:latin typeface="Century Gothic" panose="020B0502020202020204" pitchFamily="34" charset="0"/>
            </a:rPr>
            <a:t>Spring 2023 </a:t>
          </a:r>
        </a:p>
        <a:p>
          <a:r>
            <a:rPr lang="en-US" dirty="0">
              <a:latin typeface="Century Gothic" panose="020B0502020202020204" pitchFamily="34" charset="0"/>
            </a:rPr>
            <a:t>Townhalls, CBTF Meetings, and Technical Criteria Briefings began</a:t>
          </a:r>
          <a:endParaRPr lang="en-US" dirty="0"/>
        </a:p>
      </dgm:t>
    </dgm:pt>
    <dgm:pt modelId="{64D83E71-72A9-4A4B-94E5-DD243AB1DB0C}" type="parTrans" cxnId="{EDE28BF3-C416-453B-8D53-54C438D4DBAA}">
      <dgm:prSet/>
      <dgm:spPr/>
      <dgm:t>
        <a:bodyPr/>
        <a:lstStyle/>
        <a:p>
          <a:endParaRPr lang="en-US"/>
        </a:p>
      </dgm:t>
    </dgm:pt>
    <dgm:pt modelId="{0C621104-ABF6-452E-B944-F745DE29428B}" type="sibTrans" cxnId="{EDE28BF3-C416-453B-8D53-54C438D4DBAA}">
      <dgm:prSet/>
      <dgm:spPr/>
      <dgm:t>
        <a:bodyPr/>
        <a:lstStyle/>
        <a:p>
          <a:endParaRPr lang="en-US"/>
        </a:p>
      </dgm:t>
    </dgm:pt>
    <dgm:pt modelId="{6022051A-85FA-492F-8B70-904455516823}">
      <dgm:prSet phldrT="[Text]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u="sng" dirty="0">
              <a:latin typeface="Century Gothic" panose="020B0502020202020204" pitchFamily="34" charset="0"/>
            </a:rPr>
            <a:t>Summer 2023</a:t>
          </a:r>
        </a:p>
        <a:p>
          <a:r>
            <a:rPr lang="en-US" dirty="0">
              <a:latin typeface="Century Gothic" panose="020B0502020202020204" pitchFamily="34" charset="0"/>
            </a:rPr>
            <a:t>Public input began at CBTF meetings (227 speakers)</a:t>
          </a:r>
          <a:endParaRPr lang="en-US" dirty="0"/>
        </a:p>
      </dgm:t>
    </dgm:pt>
    <dgm:pt modelId="{8DA80A49-6B00-4291-81E4-C5CAF7D98039}" type="parTrans" cxnId="{5FA6539D-2C3C-4824-B546-6BF3BC051647}">
      <dgm:prSet/>
      <dgm:spPr/>
      <dgm:t>
        <a:bodyPr/>
        <a:lstStyle/>
        <a:p>
          <a:endParaRPr lang="en-US"/>
        </a:p>
      </dgm:t>
    </dgm:pt>
    <dgm:pt modelId="{EA95ADA9-006D-45AE-8F7B-4CD8062894B6}" type="sibTrans" cxnId="{5FA6539D-2C3C-4824-B546-6BF3BC051647}">
      <dgm:prSet/>
      <dgm:spPr/>
      <dgm:t>
        <a:bodyPr/>
        <a:lstStyle/>
        <a:p>
          <a:endParaRPr lang="en-US"/>
        </a:p>
      </dgm:t>
    </dgm:pt>
    <dgm:pt modelId="{F90A8CC5-CE95-4302-B5C2-D34A3DA8CA43}">
      <dgm:prSet phldrT="[Text]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u="sng" dirty="0">
              <a:latin typeface="Century Gothic" panose="020B0502020202020204" pitchFamily="34" charset="0"/>
            </a:rPr>
            <a:t>Fall 2023</a:t>
          </a:r>
        </a:p>
        <a:p>
          <a:r>
            <a:rPr lang="en-US" dirty="0">
              <a:latin typeface="Century Gothic" panose="020B0502020202020204" pitchFamily="34" charset="0"/>
            </a:rPr>
            <a:t>Subcommittees of CBTF develop Bond recommendations</a:t>
          </a:r>
          <a:endParaRPr lang="en-US" dirty="0"/>
        </a:p>
      </dgm:t>
    </dgm:pt>
    <dgm:pt modelId="{D23A5052-22FD-458B-B734-E71FC2C3B6CF}" type="parTrans" cxnId="{4A642E1D-7D38-4A0B-91E8-05B5FD40985C}">
      <dgm:prSet/>
      <dgm:spPr/>
      <dgm:t>
        <a:bodyPr/>
        <a:lstStyle/>
        <a:p>
          <a:endParaRPr lang="en-US"/>
        </a:p>
      </dgm:t>
    </dgm:pt>
    <dgm:pt modelId="{CC6E0188-F477-42CF-B8C5-782AD1E615EC}" type="sibTrans" cxnId="{4A642E1D-7D38-4A0B-91E8-05B5FD40985C}">
      <dgm:prSet/>
      <dgm:spPr/>
      <dgm:t>
        <a:bodyPr/>
        <a:lstStyle/>
        <a:p>
          <a:endParaRPr lang="en-US"/>
        </a:p>
      </dgm:t>
    </dgm:pt>
    <dgm:pt modelId="{E620AC03-0CA6-4A8F-9ABB-060DCD2F26BB}">
      <dgm:prSet phldrT="[Text]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u="sng" dirty="0">
              <a:latin typeface="Century Gothic" panose="020B0502020202020204" pitchFamily="34" charset="0"/>
            </a:rPr>
            <a:t>December 2023</a:t>
          </a:r>
        </a:p>
        <a:p>
          <a:r>
            <a:rPr lang="en-US" dirty="0">
              <a:latin typeface="Century Gothic" panose="020B0502020202020204" pitchFamily="34" charset="0"/>
            </a:rPr>
            <a:t>CBTF &amp; Staff present bond recommendations</a:t>
          </a:r>
          <a:endParaRPr lang="en-US" dirty="0"/>
        </a:p>
      </dgm:t>
    </dgm:pt>
    <dgm:pt modelId="{37CC85A3-3081-431D-94A9-E66EACA74174}" type="parTrans" cxnId="{A2600092-7933-405E-A0BD-9D07191039A8}">
      <dgm:prSet/>
      <dgm:spPr/>
      <dgm:t>
        <a:bodyPr/>
        <a:lstStyle/>
        <a:p>
          <a:endParaRPr lang="en-US"/>
        </a:p>
      </dgm:t>
    </dgm:pt>
    <dgm:pt modelId="{5B35E936-CECA-4BEC-9D71-A9507DEF9E83}" type="sibTrans" cxnId="{A2600092-7933-405E-A0BD-9D07191039A8}">
      <dgm:prSet/>
      <dgm:spPr/>
      <dgm:t>
        <a:bodyPr/>
        <a:lstStyle/>
        <a:p>
          <a:endParaRPr lang="en-US"/>
        </a:p>
      </dgm:t>
    </dgm:pt>
    <dgm:pt modelId="{5B198D7C-2173-46E5-989A-BCFCC29B0141}">
      <dgm:prSet phldrT="[Text]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u="sng" dirty="0">
              <a:latin typeface="Century Gothic" panose="020B0502020202020204" pitchFamily="34" charset="0"/>
            </a:rPr>
            <a:t>January 2024</a:t>
          </a:r>
        </a:p>
        <a:p>
          <a:r>
            <a:rPr lang="en-US" dirty="0">
              <a:latin typeface="Century Gothic" panose="020B0502020202020204" pitchFamily="34" charset="0"/>
            </a:rPr>
            <a:t>Council advised staff to work towards a $1.25B Bond program and a May election.</a:t>
          </a:r>
          <a:endParaRPr lang="en-US" dirty="0"/>
        </a:p>
      </dgm:t>
    </dgm:pt>
    <dgm:pt modelId="{3BB22F07-8C10-4EAB-9FBC-916343FD507F}" type="parTrans" cxnId="{D4D1D6EE-60EA-480C-9008-59C00883CC8B}">
      <dgm:prSet/>
      <dgm:spPr/>
      <dgm:t>
        <a:bodyPr/>
        <a:lstStyle/>
        <a:p>
          <a:endParaRPr lang="en-US"/>
        </a:p>
      </dgm:t>
    </dgm:pt>
    <dgm:pt modelId="{87B2A843-C299-4160-8E6D-1CF622C1D403}" type="sibTrans" cxnId="{D4D1D6EE-60EA-480C-9008-59C00883CC8B}">
      <dgm:prSet/>
      <dgm:spPr/>
      <dgm:t>
        <a:bodyPr/>
        <a:lstStyle/>
        <a:p>
          <a:endParaRPr lang="en-US"/>
        </a:p>
      </dgm:t>
    </dgm:pt>
    <dgm:pt modelId="{CE6825B2-A03D-48E5-8913-3B1797FDC6EA}">
      <dgm:prSet/>
      <dgm:spPr/>
      <dgm:t>
        <a:bodyPr/>
        <a:lstStyle/>
        <a:p>
          <a:r>
            <a:rPr lang="en-US" b="1" u="sng" dirty="0">
              <a:latin typeface="Century Gothic" panose="020B0502020202020204" pitchFamily="34" charset="0"/>
            </a:rPr>
            <a:t>February 2024</a:t>
          </a:r>
        </a:p>
        <a:p>
          <a:r>
            <a:rPr lang="en-US" dirty="0">
              <a:latin typeface="Century Gothic" panose="020B0502020202020204" pitchFamily="34" charset="0"/>
            </a:rPr>
            <a:t>Allocation levels will be determined, bond program finalized, and Council will call for an election on February 14. </a:t>
          </a:r>
          <a:endParaRPr lang="en-US" dirty="0"/>
        </a:p>
      </dgm:t>
    </dgm:pt>
    <dgm:pt modelId="{79BF24F5-3126-4250-90E8-58D4EA528BA3}" type="parTrans" cxnId="{4002CF57-D662-4CF5-AD5A-D68716B3C1C3}">
      <dgm:prSet/>
      <dgm:spPr/>
      <dgm:t>
        <a:bodyPr/>
        <a:lstStyle/>
        <a:p>
          <a:endParaRPr lang="en-US"/>
        </a:p>
      </dgm:t>
    </dgm:pt>
    <dgm:pt modelId="{30D042E4-2183-4516-A6D2-222597DF0A82}" type="sibTrans" cxnId="{4002CF57-D662-4CF5-AD5A-D68716B3C1C3}">
      <dgm:prSet/>
      <dgm:spPr/>
      <dgm:t>
        <a:bodyPr/>
        <a:lstStyle/>
        <a:p>
          <a:endParaRPr lang="en-US"/>
        </a:p>
      </dgm:t>
    </dgm:pt>
    <dgm:pt modelId="{3E602943-EF2C-494B-A360-3CF5E4C09749}">
      <dgm:prSet/>
      <dgm:spPr/>
      <dgm:t>
        <a:bodyPr/>
        <a:lstStyle/>
        <a:p>
          <a:r>
            <a:rPr lang="en-US" b="1" u="sng" dirty="0">
              <a:latin typeface="Century Gothic" panose="020B0502020202020204" pitchFamily="34" charset="0"/>
            </a:rPr>
            <a:t>March/April 2024</a:t>
          </a:r>
        </a:p>
        <a:p>
          <a:r>
            <a:rPr lang="en-US" dirty="0">
              <a:latin typeface="Century Gothic" panose="020B0502020202020204" pitchFamily="34" charset="0"/>
            </a:rPr>
            <a:t>Project selection to be finalized. Informational townhalls and materials to be developed, </a:t>
          </a:r>
          <a:endParaRPr lang="en-US" dirty="0"/>
        </a:p>
      </dgm:t>
    </dgm:pt>
    <dgm:pt modelId="{5D95E077-CB2E-4DC1-825A-0523AFD0A354}" type="parTrans" cxnId="{F812DA9E-44CE-4819-BE64-1C6F0706B74B}">
      <dgm:prSet/>
      <dgm:spPr/>
      <dgm:t>
        <a:bodyPr/>
        <a:lstStyle/>
        <a:p>
          <a:endParaRPr lang="en-US"/>
        </a:p>
      </dgm:t>
    </dgm:pt>
    <dgm:pt modelId="{EFC3FDA9-A6AE-41F7-9A6D-BB093F6D42CA}" type="sibTrans" cxnId="{F812DA9E-44CE-4819-BE64-1C6F0706B74B}">
      <dgm:prSet/>
      <dgm:spPr/>
      <dgm:t>
        <a:bodyPr/>
        <a:lstStyle/>
        <a:p>
          <a:endParaRPr lang="en-US"/>
        </a:p>
      </dgm:t>
    </dgm:pt>
    <dgm:pt modelId="{475AC48B-3228-43EA-ACE0-81D0BED3CCE0}">
      <dgm:prSet/>
      <dgm:spPr/>
      <dgm:t>
        <a:bodyPr/>
        <a:lstStyle/>
        <a:p>
          <a:r>
            <a:rPr lang="en-US" b="1" u="sng" dirty="0">
              <a:latin typeface="Century Gothic" panose="020B0502020202020204" pitchFamily="34" charset="0"/>
            </a:rPr>
            <a:t>April 22-30 2024</a:t>
          </a:r>
        </a:p>
        <a:p>
          <a:r>
            <a:rPr lang="en-US" dirty="0">
              <a:latin typeface="Century Gothic" panose="020B0502020202020204" pitchFamily="34" charset="0"/>
            </a:rPr>
            <a:t>Early Voting</a:t>
          </a:r>
        </a:p>
        <a:p>
          <a:endParaRPr lang="en-US" dirty="0">
            <a:latin typeface="Century Gothic" panose="020B0502020202020204" pitchFamily="34" charset="0"/>
          </a:endParaRPr>
        </a:p>
        <a:p>
          <a:endParaRPr lang="en-US" dirty="0">
            <a:latin typeface="Century Gothic" panose="020B0502020202020204" pitchFamily="34" charset="0"/>
          </a:endParaRPr>
        </a:p>
      </dgm:t>
    </dgm:pt>
    <dgm:pt modelId="{29E7E679-4F88-41FB-88FD-07CDF98B5791}" type="parTrans" cxnId="{073BA753-6D07-4C2F-B8D6-622BF22187DD}">
      <dgm:prSet/>
      <dgm:spPr/>
      <dgm:t>
        <a:bodyPr/>
        <a:lstStyle/>
        <a:p>
          <a:endParaRPr lang="en-US"/>
        </a:p>
      </dgm:t>
    </dgm:pt>
    <dgm:pt modelId="{3B952D29-1370-464C-9BD5-C49D219A5940}" type="sibTrans" cxnId="{073BA753-6D07-4C2F-B8D6-622BF22187DD}">
      <dgm:prSet/>
      <dgm:spPr/>
      <dgm:t>
        <a:bodyPr/>
        <a:lstStyle/>
        <a:p>
          <a:endParaRPr lang="en-US"/>
        </a:p>
      </dgm:t>
    </dgm:pt>
    <dgm:pt modelId="{380B9835-2DDA-4B50-AE2B-27B4BF7C8B6C}">
      <dgm:prSet custT="1"/>
      <dgm:spPr/>
      <dgm:t>
        <a:bodyPr/>
        <a:lstStyle/>
        <a:p>
          <a:pPr algn="ctr"/>
          <a:endParaRPr lang="en-US" sz="900" b="1" u="sng" dirty="0">
            <a:latin typeface="Century Gothic" panose="020B0502020202020204" pitchFamily="34" charset="0"/>
          </a:endParaRPr>
        </a:p>
        <a:p>
          <a:pPr algn="ctr"/>
          <a:r>
            <a:rPr lang="en-US" sz="1500" b="1" u="sng" dirty="0">
              <a:latin typeface="Century Gothic" panose="020B0502020202020204" pitchFamily="34" charset="0"/>
            </a:rPr>
            <a:t>May 4, 2024</a:t>
          </a:r>
        </a:p>
        <a:p>
          <a:pPr algn="ctr"/>
          <a:r>
            <a:rPr lang="en-US" sz="1500" dirty="0">
              <a:latin typeface="Century Gothic" panose="020B0502020202020204" pitchFamily="34" charset="0"/>
            </a:rPr>
            <a:t>Bond Election</a:t>
          </a:r>
          <a:endParaRPr lang="en-US" sz="1500" dirty="0"/>
        </a:p>
      </dgm:t>
    </dgm:pt>
    <dgm:pt modelId="{F796101D-3B52-48D0-9F95-FB3D49ECFBB4}" type="parTrans" cxnId="{275F42F5-7A77-4438-A11F-CE837C839CCC}">
      <dgm:prSet/>
      <dgm:spPr/>
      <dgm:t>
        <a:bodyPr/>
        <a:lstStyle/>
        <a:p>
          <a:endParaRPr lang="en-US"/>
        </a:p>
      </dgm:t>
    </dgm:pt>
    <dgm:pt modelId="{F0B767F2-B9A0-4129-B35B-D8632A1A56CF}" type="sibTrans" cxnId="{275F42F5-7A77-4438-A11F-CE837C839CCC}">
      <dgm:prSet/>
      <dgm:spPr/>
      <dgm:t>
        <a:bodyPr/>
        <a:lstStyle/>
        <a:p>
          <a:endParaRPr lang="en-US"/>
        </a:p>
      </dgm:t>
    </dgm:pt>
    <dgm:pt modelId="{39D4F78C-8C81-4A1D-AB58-7285C33584D7}">
      <dgm:prSet/>
      <dgm:spPr/>
      <dgm:t>
        <a:bodyPr/>
        <a:lstStyle/>
        <a:p>
          <a:pPr algn="l"/>
          <a:endParaRPr lang="en-US" sz="1200" dirty="0"/>
        </a:p>
      </dgm:t>
    </dgm:pt>
    <dgm:pt modelId="{E33F04BD-22DB-4254-9755-8068E46C228C}" type="parTrans" cxnId="{80196382-982E-438D-9193-0932475F56FD}">
      <dgm:prSet/>
      <dgm:spPr/>
      <dgm:t>
        <a:bodyPr/>
        <a:lstStyle/>
        <a:p>
          <a:endParaRPr lang="en-US"/>
        </a:p>
      </dgm:t>
    </dgm:pt>
    <dgm:pt modelId="{64028DEC-47AF-45D5-8F16-34233FDDB255}" type="sibTrans" cxnId="{80196382-982E-438D-9193-0932475F56FD}">
      <dgm:prSet/>
      <dgm:spPr/>
      <dgm:t>
        <a:bodyPr/>
        <a:lstStyle/>
        <a:p>
          <a:endParaRPr lang="en-US"/>
        </a:p>
      </dgm:t>
    </dgm:pt>
    <dgm:pt modelId="{2F8112E6-1517-4C96-B37A-3B84A5BF24FC}" type="pres">
      <dgm:prSet presAssocID="{7410F6AE-8100-416F-A2CB-EC95BBD5960D}" presName="diagram" presStyleCnt="0">
        <dgm:presLayoutVars>
          <dgm:dir/>
          <dgm:resizeHandles val="exact"/>
        </dgm:presLayoutVars>
      </dgm:prSet>
      <dgm:spPr/>
    </dgm:pt>
    <dgm:pt modelId="{B818FA81-0518-4EA4-AE30-A5D47A92AB2F}" type="pres">
      <dgm:prSet presAssocID="{12F8FA3E-B000-4783-8CC7-1996C0D6FA1A}" presName="node" presStyleLbl="node1" presStyleIdx="0" presStyleCnt="9">
        <dgm:presLayoutVars>
          <dgm:bulletEnabled val="1"/>
        </dgm:presLayoutVars>
      </dgm:prSet>
      <dgm:spPr/>
    </dgm:pt>
    <dgm:pt modelId="{DB081DC7-589E-4161-996E-2F04E4C7026D}" type="pres">
      <dgm:prSet presAssocID="{0C621104-ABF6-452E-B944-F745DE29428B}" presName="sibTrans" presStyleCnt="0"/>
      <dgm:spPr/>
    </dgm:pt>
    <dgm:pt modelId="{FB54FEE7-8B93-4EA4-92B1-300E6BACC89B}" type="pres">
      <dgm:prSet presAssocID="{6022051A-85FA-492F-8B70-904455516823}" presName="node" presStyleLbl="node1" presStyleIdx="1" presStyleCnt="9">
        <dgm:presLayoutVars>
          <dgm:bulletEnabled val="1"/>
        </dgm:presLayoutVars>
      </dgm:prSet>
      <dgm:spPr/>
    </dgm:pt>
    <dgm:pt modelId="{2E67B640-9339-46E4-97A2-76557929685D}" type="pres">
      <dgm:prSet presAssocID="{EA95ADA9-006D-45AE-8F7B-4CD8062894B6}" presName="sibTrans" presStyleCnt="0"/>
      <dgm:spPr/>
    </dgm:pt>
    <dgm:pt modelId="{80E2BBF3-453F-4F0C-8914-5E8772AAF1C1}" type="pres">
      <dgm:prSet presAssocID="{F90A8CC5-CE95-4302-B5C2-D34A3DA8CA43}" presName="node" presStyleLbl="node1" presStyleIdx="2" presStyleCnt="9">
        <dgm:presLayoutVars>
          <dgm:bulletEnabled val="1"/>
        </dgm:presLayoutVars>
      </dgm:prSet>
      <dgm:spPr/>
    </dgm:pt>
    <dgm:pt modelId="{64AAD320-BC0E-4180-9350-A07352A74CCE}" type="pres">
      <dgm:prSet presAssocID="{CC6E0188-F477-42CF-B8C5-782AD1E615EC}" presName="sibTrans" presStyleCnt="0"/>
      <dgm:spPr/>
    </dgm:pt>
    <dgm:pt modelId="{47A5009B-794D-4304-AEC1-5FA38FC383AC}" type="pres">
      <dgm:prSet presAssocID="{E620AC03-0CA6-4A8F-9ABB-060DCD2F26BB}" presName="node" presStyleLbl="node1" presStyleIdx="3" presStyleCnt="9">
        <dgm:presLayoutVars>
          <dgm:bulletEnabled val="1"/>
        </dgm:presLayoutVars>
      </dgm:prSet>
      <dgm:spPr/>
    </dgm:pt>
    <dgm:pt modelId="{8C6F5CDD-4971-4CA3-8B16-C10220BC547C}" type="pres">
      <dgm:prSet presAssocID="{5B35E936-CECA-4BEC-9D71-A9507DEF9E83}" presName="sibTrans" presStyleCnt="0"/>
      <dgm:spPr/>
    </dgm:pt>
    <dgm:pt modelId="{AF0E8DE7-02C5-4B9C-BCEE-0176B644C792}" type="pres">
      <dgm:prSet presAssocID="{5B198D7C-2173-46E5-989A-BCFCC29B0141}" presName="node" presStyleLbl="node1" presStyleIdx="4" presStyleCnt="9">
        <dgm:presLayoutVars>
          <dgm:bulletEnabled val="1"/>
        </dgm:presLayoutVars>
      </dgm:prSet>
      <dgm:spPr/>
    </dgm:pt>
    <dgm:pt modelId="{94624ABD-B58C-4C49-BDC0-142214BFAE7D}" type="pres">
      <dgm:prSet presAssocID="{87B2A843-C299-4160-8E6D-1CF622C1D403}" presName="sibTrans" presStyleCnt="0"/>
      <dgm:spPr/>
    </dgm:pt>
    <dgm:pt modelId="{82904328-2700-4D83-90FC-893C93CE3297}" type="pres">
      <dgm:prSet presAssocID="{CE6825B2-A03D-48E5-8913-3B1797FDC6EA}" presName="node" presStyleLbl="node1" presStyleIdx="5" presStyleCnt="9">
        <dgm:presLayoutVars>
          <dgm:bulletEnabled val="1"/>
        </dgm:presLayoutVars>
      </dgm:prSet>
      <dgm:spPr/>
    </dgm:pt>
    <dgm:pt modelId="{F676B2AA-6FD7-448A-A710-3C3379DF2602}" type="pres">
      <dgm:prSet presAssocID="{30D042E4-2183-4516-A6D2-222597DF0A82}" presName="sibTrans" presStyleCnt="0"/>
      <dgm:spPr/>
    </dgm:pt>
    <dgm:pt modelId="{0682D4C0-98B7-4F9F-8DB9-E34352E342CB}" type="pres">
      <dgm:prSet presAssocID="{3E602943-EF2C-494B-A360-3CF5E4C09749}" presName="node" presStyleLbl="node1" presStyleIdx="6" presStyleCnt="9">
        <dgm:presLayoutVars>
          <dgm:bulletEnabled val="1"/>
        </dgm:presLayoutVars>
      </dgm:prSet>
      <dgm:spPr/>
    </dgm:pt>
    <dgm:pt modelId="{9A209417-EC76-42C6-AAE9-F899651076A2}" type="pres">
      <dgm:prSet presAssocID="{EFC3FDA9-A6AE-41F7-9A6D-BB093F6D42CA}" presName="sibTrans" presStyleCnt="0"/>
      <dgm:spPr/>
    </dgm:pt>
    <dgm:pt modelId="{8F57D51E-B416-43D8-86FE-A6EBB9FB02BD}" type="pres">
      <dgm:prSet presAssocID="{475AC48B-3228-43EA-ACE0-81D0BED3CCE0}" presName="node" presStyleLbl="node1" presStyleIdx="7" presStyleCnt="9" custLinFactNeighborX="-815" custLinFactNeighborY="2038">
        <dgm:presLayoutVars>
          <dgm:bulletEnabled val="1"/>
        </dgm:presLayoutVars>
      </dgm:prSet>
      <dgm:spPr/>
    </dgm:pt>
    <dgm:pt modelId="{4D002886-666D-4A46-AF9B-0966F8B477AB}" type="pres">
      <dgm:prSet presAssocID="{3B952D29-1370-464C-9BD5-C49D219A5940}" presName="sibTrans" presStyleCnt="0"/>
      <dgm:spPr/>
    </dgm:pt>
    <dgm:pt modelId="{FC152CED-753D-49F4-BE0E-85C58F1D1C26}" type="pres">
      <dgm:prSet presAssocID="{380B9835-2DDA-4B50-AE2B-27B4BF7C8B6C}" presName="node" presStyleLbl="node1" presStyleIdx="8" presStyleCnt="9">
        <dgm:presLayoutVars>
          <dgm:bulletEnabled val="1"/>
        </dgm:presLayoutVars>
      </dgm:prSet>
      <dgm:spPr/>
    </dgm:pt>
  </dgm:ptLst>
  <dgm:cxnLst>
    <dgm:cxn modelId="{4A642E1D-7D38-4A0B-91E8-05B5FD40985C}" srcId="{7410F6AE-8100-416F-A2CB-EC95BBD5960D}" destId="{F90A8CC5-CE95-4302-B5C2-D34A3DA8CA43}" srcOrd="2" destOrd="0" parTransId="{D23A5052-22FD-458B-B734-E71FC2C3B6CF}" sibTransId="{CC6E0188-F477-42CF-B8C5-782AD1E615EC}"/>
    <dgm:cxn modelId="{2F17A021-B420-45F3-B416-194A8F1720CD}" type="presOf" srcId="{3E602943-EF2C-494B-A360-3CF5E4C09749}" destId="{0682D4C0-98B7-4F9F-8DB9-E34352E342CB}" srcOrd="0" destOrd="0" presId="urn:microsoft.com/office/officeart/2005/8/layout/default"/>
    <dgm:cxn modelId="{E92E4D67-6706-4A68-B0B4-7C3E9529FB83}" type="presOf" srcId="{475AC48B-3228-43EA-ACE0-81D0BED3CCE0}" destId="{8F57D51E-B416-43D8-86FE-A6EBB9FB02BD}" srcOrd="0" destOrd="0" presId="urn:microsoft.com/office/officeart/2005/8/layout/default"/>
    <dgm:cxn modelId="{05D5234F-4C7B-472E-AB63-5DDD359F1631}" type="presOf" srcId="{380B9835-2DDA-4B50-AE2B-27B4BF7C8B6C}" destId="{FC152CED-753D-49F4-BE0E-85C58F1D1C26}" srcOrd="0" destOrd="0" presId="urn:microsoft.com/office/officeart/2005/8/layout/default"/>
    <dgm:cxn modelId="{0A7E1152-8B5A-4AB5-A381-A38585C79CA2}" type="presOf" srcId="{F90A8CC5-CE95-4302-B5C2-D34A3DA8CA43}" destId="{80E2BBF3-453F-4F0C-8914-5E8772AAF1C1}" srcOrd="0" destOrd="0" presId="urn:microsoft.com/office/officeart/2005/8/layout/default"/>
    <dgm:cxn modelId="{073BA753-6D07-4C2F-B8D6-622BF22187DD}" srcId="{7410F6AE-8100-416F-A2CB-EC95BBD5960D}" destId="{475AC48B-3228-43EA-ACE0-81D0BED3CCE0}" srcOrd="7" destOrd="0" parTransId="{29E7E679-4F88-41FB-88FD-07CDF98B5791}" sibTransId="{3B952D29-1370-464C-9BD5-C49D219A5940}"/>
    <dgm:cxn modelId="{4002CF57-D662-4CF5-AD5A-D68716B3C1C3}" srcId="{7410F6AE-8100-416F-A2CB-EC95BBD5960D}" destId="{CE6825B2-A03D-48E5-8913-3B1797FDC6EA}" srcOrd="5" destOrd="0" parTransId="{79BF24F5-3126-4250-90E8-58D4EA528BA3}" sibTransId="{30D042E4-2183-4516-A6D2-222597DF0A82}"/>
    <dgm:cxn modelId="{C219637F-FD05-424C-AC8A-2D1BE237A68D}" type="presOf" srcId="{CE6825B2-A03D-48E5-8913-3B1797FDC6EA}" destId="{82904328-2700-4D83-90FC-893C93CE3297}" srcOrd="0" destOrd="0" presId="urn:microsoft.com/office/officeart/2005/8/layout/default"/>
    <dgm:cxn modelId="{80196382-982E-438D-9193-0932475F56FD}" srcId="{380B9835-2DDA-4B50-AE2B-27B4BF7C8B6C}" destId="{39D4F78C-8C81-4A1D-AB58-7285C33584D7}" srcOrd="0" destOrd="0" parTransId="{E33F04BD-22DB-4254-9755-8068E46C228C}" sibTransId="{64028DEC-47AF-45D5-8F16-34233FDDB255}"/>
    <dgm:cxn modelId="{A2600092-7933-405E-A0BD-9D07191039A8}" srcId="{7410F6AE-8100-416F-A2CB-EC95BBD5960D}" destId="{E620AC03-0CA6-4A8F-9ABB-060DCD2F26BB}" srcOrd="3" destOrd="0" parTransId="{37CC85A3-3081-431D-94A9-E66EACA74174}" sibTransId="{5B35E936-CECA-4BEC-9D71-A9507DEF9E83}"/>
    <dgm:cxn modelId="{5FA6539D-2C3C-4824-B546-6BF3BC051647}" srcId="{7410F6AE-8100-416F-A2CB-EC95BBD5960D}" destId="{6022051A-85FA-492F-8B70-904455516823}" srcOrd="1" destOrd="0" parTransId="{8DA80A49-6B00-4291-81E4-C5CAF7D98039}" sibTransId="{EA95ADA9-006D-45AE-8F7B-4CD8062894B6}"/>
    <dgm:cxn modelId="{F812DA9E-44CE-4819-BE64-1C6F0706B74B}" srcId="{7410F6AE-8100-416F-A2CB-EC95BBD5960D}" destId="{3E602943-EF2C-494B-A360-3CF5E4C09749}" srcOrd="6" destOrd="0" parTransId="{5D95E077-CB2E-4DC1-825A-0523AFD0A354}" sibTransId="{EFC3FDA9-A6AE-41F7-9A6D-BB093F6D42CA}"/>
    <dgm:cxn modelId="{2AF508B4-F7A0-4D72-B703-FB9CF92C4CFE}" type="presOf" srcId="{39D4F78C-8C81-4A1D-AB58-7285C33584D7}" destId="{FC152CED-753D-49F4-BE0E-85C58F1D1C26}" srcOrd="0" destOrd="1" presId="urn:microsoft.com/office/officeart/2005/8/layout/default"/>
    <dgm:cxn modelId="{3C598AB8-B323-4D5A-8A56-BD1A9B5B616B}" type="presOf" srcId="{6022051A-85FA-492F-8B70-904455516823}" destId="{FB54FEE7-8B93-4EA4-92B1-300E6BACC89B}" srcOrd="0" destOrd="0" presId="urn:microsoft.com/office/officeart/2005/8/layout/default"/>
    <dgm:cxn modelId="{455AD5C0-2B89-4EC1-872C-65299D8493B6}" type="presOf" srcId="{5B198D7C-2173-46E5-989A-BCFCC29B0141}" destId="{AF0E8DE7-02C5-4B9C-BCEE-0176B644C792}" srcOrd="0" destOrd="0" presId="urn:microsoft.com/office/officeart/2005/8/layout/default"/>
    <dgm:cxn modelId="{CF9177C1-977D-416D-89EB-F5B0D557D6AF}" type="presOf" srcId="{7410F6AE-8100-416F-A2CB-EC95BBD5960D}" destId="{2F8112E6-1517-4C96-B37A-3B84A5BF24FC}" srcOrd="0" destOrd="0" presId="urn:microsoft.com/office/officeart/2005/8/layout/default"/>
    <dgm:cxn modelId="{AA7B42E9-6E1E-4BD1-86DE-7C236F190886}" type="presOf" srcId="{E620AC03-0CA6-4A8F-9ABB-060DCD2F26BB}" destId="{47A5009B-794D-4304-AEC1-5FA38FC383AC}" srcOrd="0" destOrd="0" presId="urn:microsoft.com/office/officeart/2005/8/layout/default"/>
    <dgm:cxn modelId="{D4D1D6EE-60EA-480C-9008-59C00883CC8B}" srcId="{7410F6AE-8100-416F-A2CB-EC95BBD5960D}" destId="{5B198D7C-2173-46E5-989A-BCFCC29B0141}" srcOrd="4" destOrd="0" parTransId="{3BB22F07-8C10-4EAB-9FBC-916343FD507F}" sibTransId="{87B2A843-C299-4160-8E6D-1CF622C1D403}"/>
    <dgm:cxn modelId="{1AEDE4F1-EA29-4EE6-9F30-D5963362B293}" type="presOf" srcId="{12F8FA3E-B000-4783-8CC7-1996C0D6FA1A}" destId="{B818FA81-0518-4EA4-AE30-A5D47A92AB2F}" srcOrd="0" destOrd="0" presId="urn:microsoft.com/office/officeart/2005/8/layout/default"/>
    <dgm:cxn modelId="{EDE28BF3-C416-453B-8D53-54C438D4DBAA}" srcId="{7410F6AE-8100-416F-A2CB-EC95BBD5960D}" destId="{12F8FA3E-B000-4783-8CC7-1996C0D6FA1A}" srcOrd="0" destOrd="0" parTransId="{64D83E71-72A9-4A4B-94E5-DD243AB1DB0C}" sibTransId="{0C621104-ABF6-452E-B944-F745DE29428B}"/>
    <dgm:cxn modelId="{275F42F5-7A77-4438-A11F-CE837C839CCC}" srcId="{7410F6AE-8100-416F-A2CB-EC95BBD5960D}" destId="{380B9835-2DDA-4B50-AE2B-27B4BF7C8B6C}" srcOrd="8" destOrd="0" parTransId="{F796101D-3B52-48D0-9F95-FB3D49ECFBB4}" sibTransId="{F0B767F2-B9A0-4129-B35B-D8632A1A56CF}"/>
    <dgm:cxn modelId="{A2AEE384-A28C-4AFE-B25D-41396AC7F33D}" type="presParOf" srcId="{2F8112E6-1517-4C96-B37A-3B84A5BF24FC}" destId="{B818FA81-0518-4EA4-AE30-A5D47A92AB2F}" srcOrd="0" destOrd="0" presId="urn:microsoft.com/office/officeart/2005/8/layout/default"/>
    <dgm:cxn modelId="{AEEE024F-40F0-4DBB-B6A5-F0ADC43B5E71}" type="presParOf" srcId="{2F8112E6-1517-4C96-B37A-3B84A5BF24FC}" destId="{DB081DC7-589E-4161-996E-2F04E4C7026D}" srcOrd="1" destOrd="0" presId="urn:microsoft.com/office/officeart/2005/8/layout/default"/>
    <dgm:cxn modelId="{C97F8B5F-5E91-492A-A62A-C188F850D4B4}" type="presParOf" srcId="{2F8112E6-1517-4C96-B37A-3B84A5BF24FC}" destId="{FB54FEE7-8B93-4EA4-92B1-300E6BACC89B}" srcOrd="2" destOrd="0" presId="urn:microsoft.com/office/officeart/2005/8/layout/default"/>
    <dgm:cxn modelId="{37060180-8F00-4D25-BC04-D8C33BB27D39}" type="presParOf" srcId="{2F8112E6-1517-4C96-B37A-3B84A5BF24FC}" destId="{2E67B640-9339-46E4-97A2-76557929685D}" srcOrd="3" destOrd="0" presId="urn:microsoft.com/office/officeart/2005/8/layout/default"/>
    <dgm:cxn modelId="{B730ECFD-ED08-44C5-AC29-0330C499F430}" type="presParOf" srcId="{2F8112E6-1517-4C96-B37A-3B84A5BF24FC}" destId="{80E2BBF3-453F-4F0C-8914-5E8772AAF1C1}" srcOrd="4" destOrd="0" presId="urn:microsoft.com/office/officeart/2005/8/layout/default"/>
    <dgm:cxn modelId="{7770EC64-49B0-4087-857E-2A23A74EF534}" type="presParOf" srcId="{2F8112E6-1517-4C96-B37A-3B84A5BF24FC}" destId="{64AAD320-BC0E-4180-9350-A07352A74CCE}" srcOrd="5" destOrd="0" presId="urn:microsoft.com/office/officeart/2005/8/layout/default"/>
    <dgm:cxn modelId="{9C5EBE09-0C96-4228-A53B-D216B55004F6}" type="presParOf" srcId="{2F8112E6-1517-4C96-B37A-3B84A5BF24FC}" destId="{47A5009B-794D-4304-AEC1-5FA38FC383AC}" srcOrd="6" destOrd="0" presId="urn:microsoft.com/office/officeart/2005/8/layout/default"/>
    <dgm:cxn modelId="{4A7A4395-F74B-4B71-9D91-3CDA29B806D6}" type="presParOf" srcId="{2F8112E6-1517-4C96-B37A-3B84A5BF24FC}" destId="{8C6F5CDD-4971-4CA3-8B16-C10220BC547C}" srcOrd="7" destOrd="0" presId="urn:microsoft.com/office/officeart/2005/8/layout/default"/>
    <dgm:cxn modelId="{A7A0A84E-98E6-4AE5-A9FC-E84C9BDB9420}" type="presParOf" srcId="{2F8112E6-1517-4C96-B37A-3B84A5BF24FC}" destId="{AF0E8DE7-02C5-4B9C-BCEE-0176B644C792}" srcOrd="8" destOrd="0" presId="urn:microsoft.com/office/officeart/2005/8/layout/default"/>
    <dgm:cxn modelId="{090E8E86-58E0-41B0-970D-53FB9B3D5846}" type="presParOf" srcId="{2F8112E6-1517-4C96-B37A-3B84A5BF24FC}" destId="{94624ABD-B58C-4C49-BDC0-142214BFAE7D}" srcOrd="9" destOrd="0" presId="urn:microsoft.com/office/officeart/2005/8/layout/default"/>
    <dgm:cxn modelId="{2F529C75-CBD8-4973-B81A-D5F05F65B93F}" type="presParOf" srcId="{2F8112E6-1517-4C96-B37A-3B84A5BF24FC}" destId="{82904328-2700-4D83-90FC-893C93CE3297}" srcOrd="10" destOrd="0" presId="urn:microsoft.com/office/officeart/2005/8/layout/default"/>
    <dgm:cxn modelId="{F8E2163B-6B8E-4E04-B0BE-9AF311666E50}" type="presParOf" srcId="{2F8112E6-1517-4C96-B37A-3B84A5BF24FC}" destId="{F676B2AA-6FD7-448A-A710-3C3379DF2602}" srcOrd="11" destOrd="0" presId="urn:microsoft.com/office/officeart/2005/8/layout/default"/>
    <dgm:cxn modelId="{66413301-AF39-4254-83AD-AB41B67B2DDD}" type="presParOf" srcId="{2F8112E6-1517-4C96-B37A-3B84A5BF24FC}" destId="{0682D4C0-98B7-4F9F-8DB9-E34352E342CB}" srcOrd="12" destOrd="0" presId="urn:microsoft.com/office/officeart/2005/8/layout/default"/>
    <dgm:cxn modelId="{086542AF-D599-48DF-BD9D-99CF024AE574}" type="presParOf" srcId="{2F8112E6-1517-4C96-B37A-3B84A5BF24FC}" destId="{9A209417-EC76-42C6-AAE9-F899651076A2}" srcOrd="13" destOrd="0" presId="urn:microsoft.com/office/officeart/2005/8/layout/default"/>
    <dgm:cxn modelId="{CB133D2D-A3E9-4008-BD91-B7F5B137101D}" type="presParOf" srcId="{2F8112E6-1517-4C96-B37A-3B84A5BF24FC}" destId="{8F57D51E-B416-43D8-86FE-A6EBB9FB02BD}" srcOrd="14" destOrd="0" presId="urn:microsoft.com/office/officeart/2005/8/layout/default"/>
    <dgm:cxn modelId="{13B2414E-8DBE-4C34-8E54-35853F19364B}" type="presParOf" srcId="{2F8112E6-1517-4C96-B37A-3B84A5BF24FC}" destId="{4D002886-666D-4A46-AF9B-0966F8B477AB}" srcOrd="15" destOrd="0" presId="urn:microsoft.com/office/officeart/2005/8/layout/default"/>
    <dgm:cxn modelId="{2C0012FA-C58C-4CA8-BFAE-7DF0F00CDD96}" type="presParOf" srcId="{2F8112E6-1517-4C96-B37A-3B84A5BF24FC}" destId="{FC152CED-753D-49F4-BE0E-85C58F1D1C26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8FA81-0518-4EA4-AE30-A5D47A92AB2F}">
      <dsp:nvSpPr>
        <dsp:cNvPr id="0" name=""/>
        <dsp:cNvSpPr/>
      </dsp:nvSpPr>
      <dsp:spPr>
        <a:xfrm>
          <a:off x="1279599" y="1559"/>
          <a:ext cx="2578730" cy="15472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u="sng" kern="1200" dirty="0">
              <a:latin typeface="Century Gothic" panose="020B0502020202020204" pitchFamily="34" charset="0"/>
            </a:rPr>
            <a:t>Spring 2023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entury Gothic" panose="020B0502020202020204" pitchFamily="34" charset="0"/>
            </a:rPr>
            <a:t>Townhalls, CBTF Meetings, and Technical Criteria Briefings began</a:t>
          </a:r>
          <a:endParaRPr lang="en-US" sz="1500" kern="1200" dirty="0"/>
        </a:p>
      </dsp:txBody>
      <dsp:txXfrm>
        <a:off x="1279599" y="1559"/>
        <a:ext cx="2578730" cy="1547238"/>
      </dsp:txXfrm>
    </dsp:sp>
    <dsp:sp modelId="{FB54FEE7-8B93-4EA4-92B1-300E6BACC89B}">
      <dsp:nvSpPr>
        <dsp:cNvPr id="0" name=""/>
        <dsp:cNvSpPr/>
      </dsp:nvSpPr>
      <dsp:spPr>
        <a:xfrm>
          <a:off x="4116202" y="1559"/>
          <a:ext cx="2578730" cy="15472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u="sng" kern="1200" dirty="0">
              <a:latin typeface="Century Gothic" panose="020B0502020202020204" pitchFamily="34" charset="0"/>
            </a:rPr>
            <a:t>Summer 2023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entury Gothic" panose="020B0502020202020204" pitchFamily="34" charset="0"/>
            </a:rPr>
            <a:t>Public input began at CBTF meetings (227 speakers)</a:t>
          </a:r>
          <a:endParaRPr lang="en-US" sz="1500" kern="1200" dirty="0"/>
        </a:p>
      </dsp:txBody>
      <dsp:txXfrm>
        <a:off x="4116202" y="1559"/>
        <a:ext cx="2578730" cy="1547238"/>
      </dsp:txXfrm>
    </dsp:sp>
    <dsp:sp modelId="{80E2BBF3-453F-4F0C-8914-5E8772AAF1C1}">
      <dsp:nvSpPr>
        <dsp:cNvPr id="0" name=""/>
        <dsp:cNvSpPr/>
      </dsp:nvSpPr>
      <dsp:spPr>
        <a:xfrm>
          <a:off x="6952805" y="1559"/>
          <a:ext cx="2578730" cy="15472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u="sng" kern="1200" dirty="0">
              <a:latin typeface="Century Gothic" panose="020B0502020202020204" pitchFamily="34" charset="0"/>
            </a:rPr>
            <a:t>Fall 2023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entury Gothic" panose="020B0502020202020204" pitchFamily="34" charset="0"/>
            </a:rPr>
            <a:t>Subcommittees of CBTF develop Bond recommendations</a:t>
          </a:r>
          <a:endParaRPr lang="en-US" sz="1500" kern="1200" dirty="0"/>
        </a:p>
      </dsp:txBody>
      <dsp:txXfrm>
        <a:off x="6952805" y="1559"/>
        <a:ext cx="2578730" cy="1547238"/>
      </dsp:txXfrm>
    </dsp:sp>
    <dsp:sp modelId="{47A5009B-794D-4304-AEC1-5FA38FC383AC}">
      <dsp:nvSpPr>
        <dsp:cNvPr id="0" name=""/>
        <dsp:cNvSpPr/>
      </dsp:nvSpPr>
      <dsp:spPr>
        <a:xfrm>
          <a:off x="1279599" y="1806670"/>
          <a:ext cx="2578730" cy="15472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u="sng" kern="1200" dirty="0">
              <a:latin typeface="Century Gothic" panose="020B0502020202020204" pitchFamily="34" charset="0"/>
            </a:rPr>
            <a:t>December 2023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entury Gothic" panose="020B0502020202020204" pitchFamily="34" charset="0"/>
            </a:rPr>
            <a:t>CBTF &amp; Staff present bond recommendations</a:t>
          </a:r>
          <a:endParaRPr lang="en-US" sz="1500" kern="1200" dirty="0"/>
        </a:p>
      </dsp:txBody>
      <dsp:txXfrm>
        <a:off x="1279599" y="1806670"/>
        <a:ext cx="2578730" cy="1547238"/>
      </dsp:txXfrm>
    </dsp:sp>
    <dsp:sp modelId="{AF0E8DE7-02C5-4B9C-BCEE-0176B644C792}">
      <dsp:nvSpPr>
        <dsp:cNvPr id="0" name=""/>
        <dsp:cNvSpPr/>
      </dsp:nvSpPr>
      <dsp:spPr>
        <a:xfrm>
          <a:off x="4116202" y="1806670"/>
          <a:ext cx="2578730" cy="15472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u="sng" kern="1200" dirty="0">
              <a:latin typeface="Century Gothic" panose="020B0502020202020204" pitchFamily="34" charset="0"/>
            </a:rPr>
            <a:t>January 2024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entury Gothic" panose="020B0502020202020204" pitchFamily="34" charset="0"/>
            </a:rPr>
            <a:t>Council advised staff to work towards a $1.25B Bond program and a May election.</a:t>
          </a:r>
          <a:endParaRPr lang="en-US" sz="1500" kern="1200" dirty="0"/>
        </a:p>
      </dsp:txBody>
      <dsp:txXfrm>
        <a:off x="4116202" y="1806670"/>
        <a:ext cx="2578730" cy="1547238"/>
      </dsp:txXfrm>
    </dsp:sp>
    <dsp:sp modelId="{82904328-2700-4D83-90FC-893C93CE3297}">
      <dsp:nvSpPr>
        <dsp:cNvPr id="0" name=""/>
        <dsp:cNvSpPr/>
      </dsp:nvSpPr>
      <dsp:spPr>
        <a:xfrm>
          <a:off x="6952805" y="1806670"/>
          <a:ext cx="2578730" cy="15472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u="sng" kern="1200" dirty="0">
              <a:latin typeface="Century Gothic" panose="020B0502020202020204" pitchFamily="34" charset="0"/>
            </a:rPr>
            <a:t>February 2024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entury Gothic" panose="020B0502020202020204" pitchFamily="34" charset="0"/>
            </a:rPr>
            <a:t>Allocation levels will be determined, bond program finalized, and Council will call for an election on February 14. </a:t>
          </a:r>
          <a:endParaRPr lang="en-US" sz="1500" kern="1200" dirty="0"/>
        </a:p>
      </dsp:txBody>
      <dsp:txXfrm>
        <a:off x="6952805" y="1806670"/>
        <a:ext cx="2578730" cy="1547238"/>
      </dsp:txXfrm>
    </dsp:sp>
    <dsp:sp modelId="{0682D4C0-98B7-4F9F-8DB9-E34352E342CB}">
      <dsp:nvSpPr>
        <dsp:cNvPr id="0" name=""/>
        <dsp:cNvSpPr/>
      </dsp:nvSpPr>
      <dsp:spPr>
        <a:xfrm>
          <a:off x="1279599" y="3611781"/>
          <a:ext cx="2578730" cy="15472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u="sng" kern="1200" dirty="0">
              <a:latin typeface="Century Gothic" panose="020B0502020202020204" pitchFamily="34" charset="0"/>
            </a:rPr>
            <a:t>March/April 2024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entury Gothic" panose="020B0502020202020204" pitchFamily="34" charset="0"/>
            </a:rPr>
            <a:t>Project selection to be finalized. Informational townhalls and materials to be developed, </a:t>
          </a:r>
          <a:endParaRPr lang="en-US" sz="1500" kern="1200" dirty="0"/>
        </a:p>
      </dsp:txBody>
      <dsp:txXfrm>
        <a:off x="1279599" y="3611781"/>
        <a:ext cx="2578730" cy="1547238"/>
      </dsp:txXfrm>
    </dsp:sp>
    <dsp:sp modelId="{8F57D51E-B416-43D8-86FE-A6EBB9FB02BD}">
      <dsp:nvSpPr>
        <dsp:cNvPr id="0" name=""/>
        <dsp:cNvSpPr/>
      </dsp:nvSpPr>
      <dsp:spPr>
        <a:xfrm>
          <a:off x="4095185" y="3613340"/>
          <a:ext cx="2578730" cy="15472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u="sng" kern="1200" dirty="0">
              <a:latin typeface="Century Gothic" panose="020B0502020202020204" pitchFamily="34" charset="0"/>
            </a:rPr>
            <a:t>April 22-30 2024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entury Gothic" panose="020B0502020202020204" pitchFamily="34" charset="0"/>
            </a:rPr>
            <a:t>Early Voting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>
            <a:latin typeface="Century Gothic" panose="020B0502020202020204" pitchFamily="34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>
            <a:latin typeface="Century Gothic" panose="020B0502020202020204" pitchFamily="34" charset="0"/>
          </a:endParaRPr>
        </a:p>
      </dsp:txBody>
      <dsp:txXfrm>
        <a:off x="4095185" y="3613340"/>
        <a:ext cx="2578730" cy="1547238"/>
      </dsp:txXfrm>
    </dsp:sp>
    <dsp:sp modelId="{FC152CED-753D-49F4-BE0E-85C58F1D1C26}">
      <dsp:nvSpPr>
        <dsp:cNvPr id="0" name=""/>
        <dsp:cNvSpPr/>
      </dsp:nvSpPr>
      <dsp:spPr>
        <a:xfrm>
          <a:off x="6952805" y="3611781"/>
          <a:ext cx="2578730" cy="15472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u="sng" kern="1200" dirty="0">
            <a:latin typeface="Century Gothic" panose="020B0502020202020204" pitchFamily="34" charset="0"/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u="sng" kern="1200" dirty="0">
              <a:latin typeface="Century Gothic" panose="020B0502020202020204" pitchFamily="34" charset="0"/>
            </a:rPr>
            <a:t>May 4, 2024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entury Gothic" panose="020B0502020202020204" pitchFamily="34" charset="0"/>
            </a:rPr>
            <a:t>Bond Election</a:t>
          </a:r>
          <a:endParaRPr lang="en-US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>
        <a:off x="6952805" y="3611781"/>
        <a:ext cx="2578730" cy="1547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4" cy="4663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348" y="1"/>
            <a:ext cx="3026834" cy="4663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F2A52-40AF-4DE2-990B-7B6209B42864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60463"/>
            <a:ext cx="556895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2"/>
            <a:ext cx="5588000" cy="365545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367"/>
            <a:ext cx="3026834" cy="46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348" y="8817367"/>
            <a:ext cx="3026834" cy="46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FE0B4-38C6-41D0-AEB3-B47DD473F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0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FE0B4-38C6-41D0-AEB3-B47DD473F1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13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7698" indent="-237698">
              <a:buAutoNum type="arabicPeriod"/>
            </a:pP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FE0B4-38C6-41D0-AEB3-B47DD473F10D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D51E6-7099-0C7A-7B6F-BEF71E87124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3ACEEA75-4BE7-F02C-D0D0-F948B70DF77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80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FE0B4-38C6-41D0-AEB3-B47DD473F1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42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7698" indent="-237698">
              <a:buAutoNum type="arabicPeriod"/>
            </a:pP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FE0B4-38C6-41D0-AEB3-B47DD473F10D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D51E6-7099-0C7A-7B6F-BEF71E87124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3ACEEA75-4BE7-F02C-D0D0-F948B70DF77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82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FE0B4-38C6-41D0-AEB3-B47DD473F1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85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FE0B4-38C6-41D0-AEB3-B47DD473F1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72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FE0B4-38C6-41D0-AEB3-B47DD473F1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05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050056-C885-4867-8C54-8DFA8BD81C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054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050056-C885-4867-8C54-8DFA8BD81C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819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050056-C885-4867-8C54-8DFA8BD81C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631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50056-C885-4867-8C54-8DFA8BD81C4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617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50056-C885-4867-8C54-8DFA8BD81C4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143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how are projects selected? </a:t>
            </a:r>
          </a:p>
          <a:p>
            <a:endParaRPr lang="en-US" dirty="0"/>
          </a:p>
          <a:p>
            <a:r>
              <a:rPr lang="en-US" dirty="0"/>
              <a:t>The City maintains what is called an Infrastructure Needs Inventory list. </a:t>
            </a:r>
          </a:p>
          <a:p>
            <a:endParaRPr lang="en-US" dirty="0"/>
          </a:p>
          <a:p>
            <a:r>
              <a:rPr lang="en-US" dirty="0"/>
              <a:t>This list is a comprehensive list that includes costs for future capital projects based upon condition, maintenance records, master plans, resident input, and City Council recommendations. </a:t>
            </a:r>
          </a:p>
          <a:p>
            <a:endParaRPr lang="en-US" dirty="0"/>
          </a:p>
          <a:p>
            <a:r>
              <a:rPr lang="en-US" dirty="0"/>
              <a:t>The ranking and prioritization of projects is conducted through a technical criteria process developed by designated subject matter experts in each infrastructure department as well as taking into consideration City policy and/or initiatives. That may include the City’s Housing Policy, Strategic Mobility Plan, etc. </a:t>
            </a:r>
          </a:p>
          <a:p>
            <a:endParaRPr lang="en-US" dirty="0"/>
          </a:p>
          <a:p>
            <a:r>
              <a:rPr lang="en-US" dirty="0"/>
              <a:t>Once the Needs Inventory is ranked and prioritized a recommended list of capital project is vetted through the City’s various committees before finalizing.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050056-C885-4867-8C54-8DFA8BD81C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721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FE0B4-38C6-41D0-AEB3-B47DD473F1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42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3D86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AB41C-B923-481D-A136-22578740B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0F0D8-C877-4043-876D-8F8389320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77E2C1-43DC-4792-B70E-46EC9FD43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962D5F-471C-4E3A-A043-AA5432286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BA7E8-FD3F-4E48-BD4D-D3506976AE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B61748-DA0A-4B36-A482-406009FAB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EBD0-5884-47CE-B128-969ED1FCBFD4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C7CBA0-BDC1-4952-AE11-919CF4D08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32EB64-F266-4D5A-8A77-9AB51A304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43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64726-82F9-4481-B6CE-2485E552E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B4FEE3-2038-494F-BD65-94D9E8FFA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F969-D9F3-462C-98D2-43CB0A641305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68E5DE-FBE4-450D-8210-8A71F59CA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0E26C0-EB82-4E87-9ACE-4EF189594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20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FCCBB5-1050-45E2-A474-2527B1B6F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9631-E7E3-49EC-8A58-A31CA68BEC3C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662A90-D4FD-4535-B566-CFEAC89E1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AF2BA-82A0-4492-9C91-5366295B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26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0170D-758D-4723-AACC-844AC91F3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4B8F2-A563-4944-9CCF-23080D497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1E3DC-0BC4-4CDD-8041-72D34945A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D0D76B-1E61-475C-8957-7803D49BF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DBED-BBD4-4E78-8D64-51E54BD3E1C0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B736B-B3CB-4103-B470-B80F9D4DF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48393-5281-4808-9A0B-89515A5F7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306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8F4F1-AF7F-4EFD-9548-F27C47CE1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D2CCFD-91A2-49A9-85B9-8B5FF9BE8C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4D12D-1398-4766-87D2-A74CDB81F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0F269-B0C5-450E-8F16-52501D31C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4DB3-1930-466E-8997-324FDAAABCAA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2CA26B-F959-4E84-AF58-B667065B6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B8F082-D133-44C1-9D3C-154E3AE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992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3BBA1-7994-4AAA-A966-3B82A271F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B374B1-43C5-4448-B3CE-22FF3D485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36DCF-3AC7-4A15-ABD2-907FC7BC7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3F54-5A07-4DC4-8AB7-2EFC5C062275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3F108-A4F7-40DF-A397-64AE73B17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D0D4B-397A-47E7-96F7-6B0E1105D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997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9BB461-65F0-4C4C-852A-7C85669783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7ED576-7972-44FC-A345-F79DD054E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8AAD3-68DA-4BE3-A26D-32834E18E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E283-A09E-4D78-8DE8-0C5C2E5364FA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24ED4-9AE6-4F42-9E47-73D51685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C8E14-E957-477E-853C-BAC19C06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30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3D86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3D86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0770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8091" y="2318004"/>
            <a:ext cx="3692639" cy="423518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493519" y="2313432"/>
            <a:ext cx="3701415" cy="4244340"/>
          </a:xfrm>
          <a:custGeom>
            <a:avLst/>
            <a:gdLst/>
            <a:ahLst/>
            <a:cxnLst/>
            <a:rect l="l" t="t" r="r" b="b"/>
            <a:pathLst>
              <a:path w="3701415" h="4244340">
                <a:moveTo>
                  <a:pt x="0" y="0"/>
                </a:moveTo>
                <a:lnTo>
                  <a:pt x="3701287" y="0"/>
                </a:lnTo>
                <a:lnTo>
                  <a:pt x="3701287" y="4244086"/>
                </a:lnTo>
                <a:lnTo>
                  <a:pt x="0" y="424408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470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3D86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50BB5-4D9E-4525-A056-28EDA4F3D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243442-5BCD-44A6-8B38-CCCB19A76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C66E1-3B8B-4DB3-9CD0-CAC42FAC9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6C19A-E7A1-4809-B185-8575E7134DBC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8B835-6D99-4B13-B45A-AFA1B3418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0C498-C0AB-4857-9091-32D65A5CC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4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9EC63-FC93-4A1D-8E64-D221E2F2C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A88F1-7181-47BB-BECA-9AC282408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59733-3BC0-44A7-A466-67D74D361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6814-D471-433B-9AA1-AB8BA67A8E86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F3D90-670A-44CC-A5AC-4F09276DF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4A266-A6AB-4F40-8D11-96B0018C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16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D380D-3313-435A-B3C9-57FD30B6C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AD1A8-D9DC-4302-8BE0-2B3D874D9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C78DF-99D4-42CA-AB31-46EDC26AA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B91C-9E1C-485A-B3A6-8DBA75FCC5F6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59831-C635-458E-9550-00E77AD24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EF53B-784A-4447-B380-5C6593EB0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07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30F9F-83B3-4593-8D7D-F7D1ADBF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1B5C3-1D4B-4D60-B731-D886C91C8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48B0CD-8552-4B25-B713-41E0D3932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AF332-33F6-4D02-8419-BDE5410AD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F554A-6DBE-42FE-A150-2C06D25E0510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F4E92-654C-4029-87EC-A4818DB29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F5D0DF-EDE1-4BF9-906C-250C767B3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0770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932" y="73074"/>
            <a:ext cx="9036050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3D86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34176" y="1287918"/>
            <a:ext cx="5497195" cy="4752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46556" y="6587553"/>
            <a:ext cx="23875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8E09A1-44A6-458B-AEBB-8AD0B2DFA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DE003-C754-400F-A295-13CDD8E5E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3BDB7-A7C4-4DDE-A46F-F9561AF7D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7C3CB-401C-45BE-8D7C-8D2146A6A2F5}" type="datetime1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40C73-66ED-4623-8F45-080D30F140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B6938-018D-4691-9A43-0AE0F623C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9868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18B91-4B66-40C9-B3FB-70033B092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7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899403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95444" y="5422231"/>
            <a:ext cx="6681879" cy="9438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1525" marR="5080" indent="-759460" algn="r">
              <a:lnSpc>
                <a:spcPct val="100000"/>
              </a:lnSpc>
              <a:spcBef>
                <a:spcPts val="100"/>
              </a:spcBef>
            </a:pPr>
            <a:endParaRPr lang="en-US" sz="800" b="1" dirty="0">
              <a:solidFill>
                <a:srgbClr val="003D86"/>
              </a:solidFill>
              <a:latin typeface="Century Gothic"/>
              <a:cs typeface="Century Gothic"/>
            </a:endParaRPr>
          </a:p>
          <a:p>
            <a:pPr marL="771525" marR="5080" indent="-759460" algn="r">
              <a:lnSpc>
                <a:spcPct val="100000"/>
              </a:lnSpc>
              <a:spcBef>
                <a:spcPts val="100"/>
              </a:spcBef>
            </a:pPr>
            <a:r>
              <a:rPr lang="en-US" sz="2100" b="1" dirty="0">
                <a:solidFill>
                  <a:srgbClr val="003D86"/>
                </a:solidFill>
                <a:latin typeface="Century Gothic"/>
                <a:cs typeface="Century Gothic"/>
              </a:rPr>
              <a:t>Jenny Nicewander, P.E. (I) Director</a:t>
            </a:r>
          </a:p>
          <a:p>
            <a:pPr marL="771525" marR="5080" indent="-759460" algn="r">
              <a:lnSpc>
                <a:spcPct val="100000"/>
              </a:lnSpc>
              <a:spcBef>
                <a:spcPts val="100"/>
              </a:spcBef>
            </a:pPr>
            <a:r>
              <a:rPr lang="en-US" sz="2100" b="1" dirty="0">
                <a:solidFill>
                  <a:srgbClr val="003D86"/>
                </a:solidFill>
                <a:latin typeface="Century Gothic"/>
                <a:cs typeface="Century Gothic"/>
              </a:rPr>
              <a:t>Office of Bond and Construction Management</a:t>
            </a:r>
          </a:p>
          <a:p>
            <a:pPr marL="771525" marR="5080" indent="-759460" algn="r">
              <a:lnSpc>
                <a:spcPct val="100000"/>
              </a:lnSpc>
              <a:spcBef>
                <a:spcPts val="100"/>
              </a:spcBef>
            </a:pPr>
            <a:endParaRPr lang="en-US" sz="800" b="1" dirty="0">
              <a:solidFill>
                <a:srgbClr val="003D86"/>
              </a:solidFill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77921" y="1201849"/>
            <a:ext cx="589940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2024</a:t>
            </a:r>
            <a:r>
              <a:rPr sz="4800" spc="-50" dirty="0"/>
              <a:t> </a:t>
            </a:r>
            <a:r>
              <a:rPr sz="4800" dirty="0"/>
              <a:t>Bond</a:t>
            </a:r>
            <a:r>
              <a:rPr sz="4800" spc="-25" dirty="0"/>
              <a:t> </a:t>
            </a:r>
            <a:r>
              <a:rPr lang="en-US" sz="4800" spc="-10" dirty="0"/>
              <a:t>Program</a:t>
            </a:r>
            <a:endParaRPr sz="4800" dirty="0"/>
          </a:p>
        </p:txBody>
      </p:sp>
      <p:sp>
        <p:nvSpPr>
          <p:cNvPr id="5" name="object 5"/>
          <p:cNvSpPr txBox="1"/>
          <p:nvPr/>
        </p:nvSpPr>
        <p:spPr>
          <a:xfrm>
            <a:off x="5330536" y="2069273"/>
            <a:ext cx="6429914" cy="2861039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026160" marR="5080" indent="-1014094" algn="r">
              <a:lnSpc>
                <a:spcPts val="4310"/>
              </a:lnSpc>
              <a:spcBef>
                <a:spcPts val="209"/>
              </a:spcBef>
            </a:pPr>
            <a:endParaRPr lang="en-US" sz="3600" b="1" spc="-20" dirty="0">
              <a:solidFill>
                <a:srgbClr val="003D86"/>
              </a:solidFill>
              <a:latin typeface="Century Gothic"/>
              <a:cs typeface="Century Gothic"/>
            </a:endParaRPr>
          </a:p>
          <a:p>
            <a:pPr marL="1026160" marR="5080" indent="-1014094" algn="r">
              <a:lnSpc>
                <a:spcPts val="4310"/>
              </a:lnSpc>
              <a:spcBef>
                <a:spcPts val="209"/>
              </a:spcBef>
            </a:pPr>
            <a:r>
              <a:rPr lang="en-US" sz="3600" b="1" spc="-20" dirty="0">
                <a:solidFill>
                  <a:srgbClr val="003D86"/>
                </a:solidFill>
                <a:latin typeface="Century Gothic"/>
                <a:cs typeface="Century Gothic"/>
              </a:rPr>
              <a:t>Construction Management Association of America</a:t>
            </a:r>
          </a:p>
          <a:p>
            <a:pPr marL="1026160" marR="5080" indent="-1014094" algn="r">
              <a:lnSpc>
                <a:spcPts val="4310"/>
              </a:lnSpc>
              <a:spcBef>
                <a:spcPts val="209"/>
              </a:spcBef>
            </a:pPr>
            <a:endParaRPr lang="en-US" sz="3600" b="1" spc="-20" dirty="0">
              <a:solidFill>
                <a:srgbClr val="003D86"/>
              </a:solidFill>
              <a:latin typeface="Century Gothic"/>
              <a:cs typeface="Century Gothic"/>
            </a:endParaRPr>
          </a:p>
          <a:p>
            <a:pPr marL="1026160" marR="5080" indent="-1014094" algn="r">
              <a:lnSpc>
                <a:spcPts val="4310"/>
              </a:lnSpc>
              <a:spcBef>
                <a:spcPts val="209"/>
              </a:spcBef>
            </a:pPr>
            <a:r>
              <a:rPr lang="en-US" sz="3600" b="1" spc="-20" dirty="0">
                <a:solidFill>
                  <a:srgbClr val="003D86"/>
                </a:solidFill>
                <a:latin typeface="Century Gothic"/>
                <a:cs typeface="Century Gothic"/>
              </a:rPr>
              <a:t>January 25, </a:t>
            </a:r>
            <a:r>
              <a:rPr sz="3600" b="1" spc="-40" dirty="0">
                <a:solidFill>
                  <a:srgbClr val="003D86"/>
                </a:solidFill>
                <a:latin typeface="Century Gothic"/>
                <a:cs typeface="Century Gothic"/>
              </a:rPr>
              <a:t>202</a:t>
            </a:r>
            <a:r>
              <a:rPr lang="en-US" sz="3600" b="1" spc="-40" dirty="0">
                <a:solidFill>
                  <a:srgbClr val="003D86"/>
                </a:solidFill>
                <a:latin typeface="Century Gothic"/>
                <a:cs typeface="Century Gothic"/>
              </a:rPr>
              <a:t>4</a:t>
            </a:r>
            <a:endParaRPr sz="3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04506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636" y="146798"/>
            <a:ext cx="104477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" dirty="0"/>
              <a:t>Bond Program Timeline</a:t>
            </a: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10</a:t>
            </a:fld>
            <a:endParaRPr spc="-25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008A0F0-9D49-0D1B-8502-4C5F6A5834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4913743"/>
              </p:ext>
            </p:extLst>
          </p:nvPr>
        </p:nvGraphicFramePr>
        <p:xfrm>
          <a:off x="388883" y="1061544"/>
          <a:ext cx="10811135" cy="5160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366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932" y="73074"/>
            <a:ext cx="10439070" cy="677108"/>
          </a:xfrm>
        </p:spPr>
        <p:txBody>
          <a:bodyPr/>
          <a:lstStyle/>
          <a:p>
            <a:r>
              <a:rPr lang="en-US" dirty="0"/>
              <a:t>Bond Program Timeline and Next Steps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978ED3-7A0B-4B36-1CF7-46A52CBAE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932" y="1033920"/>
            <a:ext cx="11111439" cy="5309146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3D86"/>
                </a:solidFill>
                <a:latin typeface="Century Gothic" panose="020B0502020202020204" pitchFamily="34" charset="0"/>
              </a:rPr>
              <a:t>For a May 2024 Bond Election: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b="1" dirty="0">
                <a:solidFill>
                  <a:srgbClr val="003D86"/>
                </a:solidFill>
                <a:latin typeface="Century Gothic" panose="020B0502020202020204" pitchFamily="34" charset="0"/>
              </a:rPr>
              <a:t>January 19</a:t>
            </a:r>
            <a:r>
              <a:rPr lang="en-US" sz="2900" b="1" baseline="30000" dirty="0">
                <a:solidFill>
                  <a:srgbClr val="003D86"/>
                </a:solidFill>
                <a:latin typeface="Century Gothic" panose="020B0502020202020204" pitchFamily="34" charset="0"/>
              </a:rPr>
              <a:t>th</a:t>
            </a:r>
            <a:r>
              <a:rPr lang="en-US" sz="2900" b="1" dirty="0">
                <a:solidFill>
                  <a:srgbClr val="003D86"/>
                </a:solidFill>
                <a:latin typeface="Century Gothic" panose="020B0502020202020204" pitchFamily="34" charset="0"/>
              </a:rPr>
              <a:t>: </a:t>
            </a:r>
            <a:r>
              <a:rPr lang="en-US" sz="2900" dirty="0">
                <a:solidFill>
                  <a:srgbClr val="003D86"/>
                </a:solidFill>
                <a:latin typeface="Century Gothic" panose="020B0502020202020204" pitchFamily="34" charset="0"/>
              </a:rPr>
              <a:t>Council approved a May Election and an overall capacity of $1.25B.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 dirty="0">
              <a:solidFill>
                <a:srgbClr val="003D86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b="1" dirty="0">
                <a:solidFill>
                  <a:srgbClr val="003D86"/>
                </a:solidFill>
                <a:latin typeface="Century Gothic" panose="020B0502020202020204" pitchFamily="34" charset="0"/>
              </a:rPr>
              <a:t>January 31</a:t>
            </a:r>
            <a:r>
              <a:rPr lang="en-US" sz="2900" b="1" baseline="30000" dirty="0">
                <a:solidFill>
                  <a:srgbClr val="003D86"/>
                </a:solidFill>
                <a:latin typeface="Century Gothic" panose="020B0502020202020204" pitchFamily="34" charset="0"/>
              </a:rPr>
              <a:t>st</a:t>
            </a:r>
            <a:r>
              <a:rPr lang="en-US" sz="2900" b="1" dirty="0">
                <a:solidFill>
                  <a:srgbClr val="003D86"/>
                </a:solidFill>
                <a:latin typeface="Century Gothic" panose="020B0502020202020204" pitchFamily="34" charset="0"/>
              </a:rPr>
              <a:t>: </a:t>
            </a:r>
            <a:r>
              <a:rPr lang="en-US" sz="2900" dirty="0">
                <a:solidFill>
                  <a:srgbClr val="003D86"/>
                </a:solidFill>
                <a:latin typeface="Century Gothic" panose="020B0502020202020204" pitchFamily="34" charset="0"/>
              </a:rPr>
              <a:t>City Council Briefing, per the Mayor’s Memorandum sent on December 29, 2023; 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3D86"/>
                </a:solidFill>
                <a:latin typeface="Century Gothic" panose="020B0502020202020204" pitchFamily="34" charset="0"/>
              </a:rPr>
              <a:t>Staff to present proposed bond projects by proposition</a:t>
            </a:r>
          </a:p>
          <a:p>
            <a:pPr lvl="2">
              <a:spcAft>
                <a:spcPts val="600"/>
              </a:spcAft>
            </a:pPr>
            <a:endParaRPr lang="en-US" sz="500" dirty="0">
              <a:solidFill>
                <a:srgbClr val="003D86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b="1" dirty="0">
                <a:solidFill>
                  <a:srgbClr val="003D86"/>
                </a:solidFill>
                <a:latin typeface="Century Gothic" panose="020B0502020202020204" pitchFamily="34" charset="0"/>
              </a:rPr>
              <a:t>February 7</a:t>
            </a:r>
            <a:r>
              <a:rPr lang="en-US" sz="2900" b="1" baseline="30000" dirty="0">
                <a:solidFill>
                  <a:srgbClr val="003D86"/>
                </a:solidFill>
                <a:latin typeface="Century Gothic" panose="020B0502020202020204" pitchFamily="34" charset="0"/>
              </a:rPr>
              <a:t>th</a:t>
            </a:r>
            <a:r>
              <a:rPr lang="en-US" sz="2900" b="1" dirty="0">
                <a:solidFill>
                  <a:srgbClr val="003D86"/>
                </a:solidFill>
                <a:latin typeface="Century Gothic" panose="020B0502020202020204" pitchFamily="34" charset="0"/>
              </a:rPr>
              <a:t>: </a:t>
            </a:r>
            <a:r>
              <a:rPr lang="en-US" sz="2900" dirty="0">
                <a:solidFill>
                  <a:srgbClr val="003D86"/>
                </a:solidFill>
                <a:latin typeface="Century Gothic" panose="020B0502020202020204" pitchFamily="34" charset="0"/>
              </a:rPr>
              <a:t>City Council Briefing – Discuss and finalize project listing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 dirty="0">
              <a:solidFill>
                <a:srgbClr val="003D86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b="1" dirty="0">
                <a:solidFill>
                  <a:srgbClr val="003D86"/>
                </a:solidFill>
                <a:latin typeface="Century Gothic" panose="020B0502020202020204" pitchFamily="34" charset="0"/>
              </a:rPr>
              <a:t>February 14</a:t>
            </a:r>
            <a:r>
              <a:rPr lang="en-US" sz="2900" b="1" baseline="30000" dirty="0">
                <a:solidFill>
                  <a:srgbClr val="003D86"/>
                </a:solidFill>
                <a:latin typeface="Century Gothic" panose="020B0502020202020204" pitchFamily="34" charset="0"/>
              </a:rPr>
              <a:t>th</a:t>
            </a:r>
            <a:r>
              <a:rPr lang="en-US" sz="2900" b="1" dirty="0">
                <a:solidFill>
                  <a:srgbClr val="003D86"/>
                </a:solidFill>
                <a:latin typeface="Century Gothic" panose="020B0502020202020204" pitchFamily="34" charset="0"/>
              </a:rPr>
              <a:t>: </a:t>
            </a:r>
            <a:r>
              <a:rPr lang="en-US" sz="2900" dirty="0">
                <a:solidFill>
                  <a:srgbClr val="003D86"/>
                </a:solidFill>
                <a:latin typeface="Century Gothic" panose="020B0502020202020204" pitchFamily="34" charset="0"/>
              </a:rPr>
              <a:t>City Council calls for a May election </a:t>
            </a:r>
          </a:p>
          <a:p>
            <a:endParaRPr lang="en-US" sz="2400" dirty="0">
              <a:solidFill>
                <a:srgbClr val="003D86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81D60167-4931-47E6-BA6A-407CBD079E47}" type="slidenum">
              <a:rPr lang="en-US" dirty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63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932" y="73074"/>
            <a:ext cx="795625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" dirty="0"/>
              <a:t>Next Steps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12</a:t>
            </a:fld>
            <a:endParaRPr spc="-25"/>
          </a:p>
        </p:txBody>
      </p:sp>
      <p:sp>
        <p:nvSpPr>
          <p:cNvPr id="3" name="object 3"/>
          <p:cNvSpPr txBox="1"/>
          <p:nvPr/>
        </p:nvSpPr>
        <p:spPr>
          <a:xfrm>
            <a:off x="373932" y="1321689"/>
            <a:ext cx="11221022" cy="56675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299085" algn="l"/>
              </a:tabLst>
            </a:pPr>
            <a:r>
              <a:rPr lang="en-US" sz="3200" spc="-10" dirty="0">
                <a:solidFill>
                  <a:srgbClr val="003D86"/>
                </a:solidFill>
                <a:latin typeface="Century Gothic"/>
                <a:cs typeface="Century Gothic"/>
              </a:rPr>
              <a:t>December/January – work with Council to refine bond program.</a:t>
            </a:r>
          </a:p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299085" algn="l"/>
              </a:tabLst>
            </a:pPr>
            <a:endParaRPr lang="en-US" sz="1400" spc="-10" dirty="0">
              <a:solidFill>
                <a:srgbClr val="003D86"/>
              </a:solidFill>
              <a:latin typeface="Century Gothic"/>
              <a:cs typeface="Century Gothic"/>
            </a:endParaRPr>
          </a:p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299085" algn="l"/>
              </a:tabLst>
            </a:pPr>
            <a:r>
              <a:rPr lang="en-US" sz="3200" spc="-10" dirty="0">
                <a:solidFill>
                  <a:srgbClr val="003D86"/>
                </a:solidFill>
                <a:latin typeface="Century Gothic"/>
                <a:cs typeface="Century Gothic"/>
              </a:rPr>
              <a:t>January/February – Briefing(s) and City Council to call for a May Election.</a:t>
            </a:r>
          </a:p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299085" algn="l"/>
              </a:tabLst>
            </a:pPr>
            <a:endParaRPr lang="en-US" spc="-10" dirty="0">
              <a:solidFill>
                <a:srgbClr val="003D86"/>
              </a:solidFill>
              <a:latin typeface="Century Gothic"/>
              <a:cs typeface="Century Gothic"/>
            </a:endParaRPr>
          </a:p>
          <a:p>
            <a:pPr marL="469900" indent="-457200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299085" algn="l"/>
              </a:tabLst>
            </a:pPr>
            <a:r>
              <a:rPr lang="en-US" sz="3200" spc="-10" dirty="0">
                <a:solidFill>
                  <a:srgbClr val="003D86"/>
                </a:solidFill>
                <a:latin typeface="Century Gothic"/>
                <a:cs typeface="Century Gothic"/>
              </a:rPr>
              <a:t>Last day to call for an election February 14, 2024.*</a:t>
            </a:r>
          </a:p>
          <a:p>
            <a:pPr marL="12700" lvl="2">
              <a:spcBef>
                <a:spcPts val="95"/>
              </a:spcBef>
              <a:tabLst>
                <a:tab pos="299085" algn="l"/>
              </a:tabLst>
            </a:pPr>
            <a:r>
              <a:rPr lang="en-US" spc="-10" dirty="0">
                <a:solidFill>
                  <a:srgbClr val="003D86"/>
                </a:solidFill>
                <a:latin typeface="Century Gothic"/>
                <a:cs typeface="Century Gothic"/>
              </a:rPr>
              <a:t>		Once Council call for an election, PBW and BCM will be  </a:t>
            </a:r>
          </a:p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299085" algn="l"/>
              </a:tabLst>
            </a:pPr>
            <a:endParaRPr lang="en-US" sz="1600" spc="-10" dirty="0">
              <a:solidFill>
                <a:srgbClr val="003D86"/>
              </a:solidFill>
              <a:latin typeface="Century Gothic"/>
              <a:cs typeface="Century Gothic"/>
            </a:endParaRPr>
          </a:p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299085" algn="l"/>
              </a:tabLst>
            </a:pPr>
            <a:r>
              <a:rPr lang="en-US" sz="3200" spc="-10" dirty="0">
                <a:solidFill>
                  <a:srgbClr val="003D86"/>
                </a:solidFill>
                <a:latin typeface="Century Gothic"/>
                <a:cs typeface="Century Gothic"/>
              </a:rPr>
              <a:t>February through May – Mayor and Council lead advocacy efforts to promote the 2024 bond program.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9085" algn="l"/>
              </a:tabLst>
            </a:pPr>
            <a:endParaRPr lang="en-US" sz="2800" spc="-10" dirty="0">
              <a:solidFill>
                <a:srgbClr val="003D86"/>
              </a:solidFill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9085" algn="l"/>
              </a:tabLst>
            </a:pPr>
            <a:endParaRPr lang="en-US" sz="2800" spc="-10" dirty="0">
              <a:solidFill>
                <a:srgbClr val="003D86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33663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932" y="73074"/>
            <a:ext cx="10439070" cy="677108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978ED3-7A0B-4B36-1CF7-46A52CBAE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932" y="1287918"/>
            <a:ext cx="11111439" cy="3939540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3D86"/>
                </a:solidFill>
                <a:latin typeface="Century Gothic" panose="020B0502020202020204" pitchFamily="34" charset="0"/>
              </a:rPr>
              <a:t>For a May 2024 Bond Election (continued):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b="1" dirty="0">
                <a:solidFill>
                  <a:srgbClr val="003D86"/>
                </a:solidFill>
                <a:latin typeface="Century Gothic" panose="020B0502020202020204" pitchFamily="34" charset="0"/>
              </a:rPr>
              <a:t>March: </a:t>
            </a:r>
            <a:r>
              <a:rPr lang="en-US" sz="2900" dirty="0">
                <a:solidFill>
                  <a:srgbClr val="003D86"/>
                </a:solidFill>
                <a:latin typeface="Century Gothic" panose="020B0502020202020204" pitchFamily="34" charset="0"/>
              </a:rPr>
              <a:t>Staff to finalize facts and information materials that include project listing</a:t>
            </a:r>
          </a:p>
          <a:p>
            <a:pPr lvl="1">
              <a:spcAft>
                <a:spcPts val="600"/>
              </a:spcAft>
            </a:pPr>
            <a:endParaRPr lang="en-US" sz="500" dirty="0">
              <a:solidFill>
                <a:srgbClr val="003D86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b="1" dirty="0">
                <a:solidFill>
                  <a:srgbClr val="003D86"/>
                </a:solidFill>
                <a:latin typeface="Century Gothic" panose="020B0502020202020204" pitchFamily="34" charset="0"/>
              </a:rPr>
              <a:t>April: </a:t>
            </a:r>
            <a:r>
              <a:rPr lang="en-US" sz="2900" dirty="0">
                <a:solidFill>
                  <a:srgbClr val="003D86"/>
                </a:solidFill>
                <a:latin typeface="Century Gothic" panose="020B0502020202020204" pitchFamily="34" charset="0"/>
              </a:rPr>
              <a:t>Townhall informational meetings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03D86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b="1" dirty="0">
                <a:solidFill>
                  <a:srgbClr val="003D86"/>
                </a:solidFill>
                <a:latin typeface="Century Gothic" panose="020B0502020202020204" pitchFamily="34" charset="0"/>
              </a:rPr>
              <a:t>April 22 – 30: </a:t>
            </a:r>
            <a:r>
              <a:rPr lang="en-US" sz="2900" dirty="0">
                <a:solidFill>
                  <a:srgbClr val="003D86"/>
                </a:solidFill>
                <a:latin typeface="Century Gothic" panose="020B0502020202020204" pitchFamily="34" charset="0"/>
              </a:rPr>
              <a:t>Early Voting</a:t>
            </a:r>
          </a:p>
          <a:p>
            <a:pPr lvl="1">
              <a:spcAft>
                <a:spcPts val="600"/>
              </a:spcAft>
            </a:pPr>
            <a:endParaRPr lang="en-US" sz="500" dirty="0">
              <a:solidFill>
                <a:srgbClr val="003D86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b="1" dirty="0">
                <a:solidFill>
                  <a:srgbClr val="003D86"/>
                </a:solidFill>
                <a:latin typeface="Century Gothic" panose="020B0502020202020204" pitchFamily="34" charset="0"/>
              </a:rPr>
              <a:t>May 4</a:t>
            </a:r>
            <a:r>
              <a:rPr lang="en-US" sz="2900" b="1" baseline="30000" dirty="0">
                <a:solidFill>
                  <a:srgbClr val="003D86"/>
                </a:solidFill>
                <a:latin typeface="Century Gothic" panose="020B0502020202020204" pitchFamily="34" charset="0"/>
              </a:rPr>
              <a:t>th</a:t>
            </a:r>
            <a:r>
              <a:rPr lang="en-US" sz="2900" b="1" dirty="0">
                <a:solidFill>
                  <a:srgbClr val="003D86"/>
                </a:solidFill>
                <a:latin typeface="Century Gothic" panose="020B0502020202020204" pitchFamily="34" charset="0"/>
              </a:rPr>
              <a:t>: </a:t>
            </a:r>
            <a:r>
              <a:rPr lang="en-US" sz="2900" dirty="0">
                <a:solidFill>
                  <a:srgbClr val="003D86"/>
                </a:solidFill>
                <a:latin typeface="Century Gothic" panose="020B0502020202020204" pitchFamily="34" charset="0"/>
              </a:rPr>
              <a:t>Election Day</a:t>
            </a:r>
          </a:p>
          <a:p>
            <a:endParaRPr lang="en-US" sz="2400" dirty="0">
              <a:solidFill>
                <a:srgbClr val="003D86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81D60167-4931-47E6-BA6A-407CBD079E47}" type="slidenum">
              <a:rPr lang="en-US" dirty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45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932" y="73074"/>
            <a:ext cx="26612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/>
              <a:t>Questions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14</a:t>
            </a:fld>
            <a:endParaRPr spc="-25"/>
          </a:p>
        </p:txBody>
      </p:sp>
      <p:sp>
        <p:nvSpPr>
          <p:cNvPr id="3" name="object 3"/>
          <p:cNvSpPr txBox="1"/>
          <p:nvPr/>
        </p:nvSpPr>
        <p:spPr>
          <a:xfrm>
            <a:off x="5006022" y="3202940"/>
            <a:ext cx="2179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9085" algn="l"/>
              </a:tabLst>
            </a:pPr>
            <a:r>
              <a:rPr sz="2800" spc="-10">
                <a:solidFill>
                  <a:srgbClr val="003D86"/>
                </a:solidFill>
                <a:latin typeface="Century Gothic"/>
                <a:cs typeface="Century Gothic"/>
              </a:rPr>
              <a:t>Questions?</a:t>
            </a:r>
            <a:endParaRPr sz="280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04894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899403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95444" y="5422231"/>
            <a:ext cx="6681879" cy="9438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1525" marR="5080" indent="-759460" algn="r">
              <a:lnSpc>
                <a:spcPct val="100000"/>
              </a:lnSpc>
              <a:spcBef>
                <a:spcPts val="100"/>
              </a:spcBef>
            </a:pPr>
            <a:endParaRPr lang="en-US" sz="800" b="1" dirty="0">
              <a:solidFill>
                <a:srgbClr val="003D86"/>
              </a:solidFill>
              <a:latin typeface="Century Gothic"/>
              <a:cs typeface="Century Gothic"/>
            </a:endParaRPr>
          </a:p>
          <a:p>
            <a:pPr marL="771525" marR="5080" indent="-759460" algn="r">
              <a:lnSpc>
                <a:spcPct val="100000"/>
              </a:lnSpc>
              <a:spcBef>
                <a:spcPts val="100"/>
              </a:spcBef>
            </a:pPr>
            <a:r>
              <a:rPr lang="en-US" sz="2100" b="1" dirty="0">
                <a:solidFill>
                  <a:srgbClr val="003D86"/>
                </a:solidFill>
                <a:latin typeface="Century Gothic"/>
                <a:cs typeface="Century Gothic"/>
              </a:rPr>
              <a:t>Jenny Nicewander, P.E. (I) Director</a:t>
            </a:r>
          </a:p>
          <a:p>
            <a:pPr marL="771525" marR="5080" indent="-759460" algn="r">
              <a:lnSpc>
                <a:spcPct val="100000"/>
              </a:lnSpc>
              <a:spcBef>
                <a:spcPts val="100"/>
              </a:spcBef>
            </a:pPr>
            <a:r>
              <a:rPr lang="en-US" sz="2100" b="1" dirty="0">
                <a:solidFill>
                  <a:srgbClr val="003D86"/>
                </a:solidFill>
                <a:latin typeface="Century Gothic"/>
                <a:cs typeface="Century Gothic"/>
              </a:rPr>
              <a:t>Office of Bond and Construction Management</a:t>
            </a:r>
          </a:p>
          <a:p>
            <a:pPr marL="771525" marR="5080" indent="-759460" algn="r">
              <a:lnSpc>
                <a:spcPct val="100000"/>
              </a:lnSpc>
              <a:spcBef>
                <a:spcPts val="100"/>
              </a:spcBef>
            </a:pPr>
            <a:endParaRPr lang="en-US" sz="800" b="1" dirty="0">
              <a:solidFill>
                <a:srgbClr val="003D86"/>
              </a:solidFill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77921" y="1201849"/>
            <a:ext cx="589940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2024</a:t>
            </a:r>
            <a:r>
              <a:rPr sz="4800" spc="-50" dirty="0"/>
              <a:t> </a:t>
            </a:r>
            <a:r>
              <a:rPr sz="4800" dirty="0"/>
              <a:t>Bond</a:t>
            </a:r>
            <a:r>
              <a:rPr sz="4800" spc="-25" dirty="0"/>
              <a:t> </a:t>
            </a:r>
            <a:r>
              <a:rPr lang="en-US" sz="4800" spc="-10" dirty="0"/>
              <a:t>Program</a:t>
            </a:r>
            <a:endParaRPr sz="4800" dirty="0"/>
          </a:p>
        </p:txBody>
      </p:sp>
      <p:sp>
        <p:nvSpPr>
          <p:cNvPr id="5" name="object 5"/>
          <p:cNvSpPr txBox="1"/>
          <p:nvPr/>
        </p:nvSpPr>
        <p:spPr>
          <a:xfrm>
            <a:off x="5330536" y="2069273"/>
            <a:ext cx="6429914" cy="2861039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026160" marR="5080" indent="-1014094" algn="r">
              <a:lnSpc>
                <a:spcPts val="4310"/>
              </a:lnSpc>
              <a:spcBef>
                <a:spcPts val="209"/>
              </a:spcBef>
            </a:pPr>
            <a:endParaRPr lang="en-US" sz="3600" b="1" spc="-20" dirty="0">
              <a:solidFill>
                <a:srgbClr val="003D86"/>
              </a:solidFill>
              <a:latin typeface="Century Gothic"/>
              <a:cs typeface="Century Gothic"/>
            </a:endParaRPr>
          </a:p>
          <a:p>
            <a:pPr marL="1026160" marR="5080" indent="-1014094" algn="r">
              <a:lnSpc>
                <a:spcPts val="4310"/>
              </a:lnSpc>
              <a:spcBef>
                <a:spcPts val="209"/>
              </a:spcBef>
            </a:pPr>
            <a:r>
              <a:rPr lang="en-US" sz="3600" b="1" spc="-20" dirty="0">
                <a:solidFill>
                  <a:srgbClr val="003D86"/>
                </a:solidFill>
                <a:latin typeface="Century Gothic"/>
                <a:cs typeface="Century Gothic"/>
              </a:rPr>
              <a:t>Construction Management Association of America</a:t>
            </a:r>
          </a:p>
          <a:p>
            <a:pPr marL="1026160" marR="5080" indent="-1014094" algn="r">
              <a:lnSpc>
                <a:spcPts val="4310"/>
              </a:lnSpc>
              <a:spcBef>
                <a:spcPts val="209"/>
              </a:spcBef>
            </a:pPr>
            <a:endParaRPr lang="en-US" sz="3600" b="1" spc="-20" dirty="0">
              <a:solidFill>
                <a:srgbClr val="003D86"/>
              </a:solidFill>
              <a:latin typeface="Century Gothic"/>
              <a:cs typeface="Century Gothic"/>
            </a:endParaRPr>
          </a:p>
          <a:p>
            <a:pPr marL="1026160" marR="5080" indent="-1014094" algn="r">
              <a:lnSpc>
                <a:spcPts val="4310"/>
              </a:lnSpc>
              <a:spcBef>
                <a:spcPts val="209"/>
              </a:spcBef>
            </a:pPr>
            <a:r>
              <a:rPr lang="en-US" sz="3600" b="1" spc="-20" dirty="0">
                <a:solidFill>
                  <a:srgbClr val="003D86"/>
                </a:solidFill>
                <a:latin typeface="Century Gothic"/>
                <a:cs typeface="Century Gothic"/>
              </a:rPr>
              <a:t>January 25, </a:t>
            </a:r>
            <a:r>
              <a:rPr sz="3600" b="1" spc="-40" dirty="0">
                <a:solidFill>
                  <a:srgbClr val="003D86"/>
                </a:solidFill>
                <a:latin typeface="Century Gothic"/>
                <a:cs typeface="Century Gothic"/>
              </a:rPr>
              <a:t>202</a:t>
            </a:r>
            <a:r>
              <a:rPr lang="en-US" sz="3600" b="1" spc="-40" dirty="0">
                <a:solidFill>
                  <a:srgbClr val="003D86"/>
                </a:solidFill>
                <a:latin typeface="Century Gothic"/>
                <a:cs typeface="Century Gothic"/>
              </a:rPr>
              <a:t>4</a:t>
            </a:r>
            <a:endParaRPr sz="3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06342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636" y="146798"/>
            <a:ext cx="104477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Overview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</a:t>
            </a:fld>
            <a:endParaRPr spc="-25"/>
          </a:p>
        </p:txBody>
      </p:sp>
      <p:sp>
        <p:nvSpPr>
          <p:cNvPr id="3" name="object 3"/>
          <p:cNvSpPr txBox="1"/>
          <p:nvPr/>
        </p:nvSpPr>
        <p:spPr>
          <a:xfrm>
            <a:off x="526346" y="1697885"/>
            <a:ext cx="9672921" cy="39623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5750">
              <a:lnSpc>
                <a:spcPts val="384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</a:tabLst>
            </a:pPr>
            <a:r>
              <a:rPr lang="en-US" sz="2900" dirty="0">
                <a:solidFill>
                  <a:srgbClr val="003D86"/>
                </a:solidFill>
                <a:latin typeface="Century Gothic"/>
                <a:cs typeface="Century Gothic"/>
              </a:rPr>
              <a:t>Why do we need a Bond Program?</a:t>
            </a:r>
          </a:p>
          <a:p>
            <a:pPr marL="299085" indent="-285750">
              <a:lnSpc>
                <a:spcPts val="384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</a:tabLst>
            </a:pPr>
            <a:r>
              <a:rPr lang="en-US" sz="2900" dirty="0">
                <a:solidFill>
                  <a:srgbClr val="003D86"/>
                </a:solidFill>
                <a:latin typeface="Century Gothic"/>
                <a:cs typeface="Century Gothic"/>
              </a:rPr>
              <a:t>What is a Capital Bond Program?</a:t>
            </a:r>
          </a:p>
          <a:p>
            <a:pPr marL="299085" indent="-285750">
              <a:lnSpc>
                <a:spcPts val="384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</a:tabLst>
            </a:pPr>
            <a:r>
              <a:rPr lang="en-US" sz="2900" dirty="0">
                <a:solidFill>
                  <a:srgbClr val="003D86"/>
                </a:solidFill>
                <a:latin typeface="Century Gothic"/>
                <a:cs typeface="Century Gothic"/>
              </a:rPr>
              <a:t>Technical Criteria / Need Inventory</a:t>
            </a:r>
          </a:p>
          <a:p>
            <a:pPr marL="299085" indent="-285750">
              <a:lnSpc>
                <a:spcPts val="384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</a:tabLst>
            </a:pPr>
            <a:r>
              <a:rPr lang="en-US" sz="2900" dirty="0">
                <a:solidFill>
                  <a:srgbClr val="003D86"/>
                </a:solidFill>
                <a:latin typeface="Century Gothic"/>
                <a:cs typeface="Century Gothic"/>
              </a:rPr>
              <a:t>Bond Program Timeline</a:t>
            </a:r>
          </a:p>
          <a:p>
            <a:pPr marL="299085" indent="-285750">
              <a:lnSpc>
                <a:spcPts val="384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</a:tabLst>
            </a:pPr>
            <a:r>
              <a:rPr lang="en-US" sz="2900" dirty="0">
                <a:solidFill>
                  <a:srgbClr val="003D86"/>
                </a:solidFill>
                <a:latin typeface="Century Gothic"/>
                <a:cs typeface="Century Gothic"/>
              </a:rPr>
              <a:t>CBTF Program Funding Recommendations</a:t>
            </a:r>
            <a:endParaRPr lang="en-US" sz="2900" spc="-10" dirty="0">
              <a:solidFill>
                <a:srgbClr val="003D86"/>
              </a:solidFill>
              <a:latin typeface="Century Gothic"/>
              <a:cs typeface="Century Gothic"/>
            </a:endParaRPr>
          </a:p>
          <a:p>
            <a:pPr marL="299085" indent="-285750">
              <a:lnSpc>
                <a:spcPts val="384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</a:tabLst>
            </a:pPr>
            <a:r>
              <a:rPr lang="en-US" sz="2900" spc="-10" dirty="0">
                <a:solidFill>
                  <a:srgbClr val="003D86"/>
                </a:solidFill>
                <a:latin typeface="Century Gothic"/>
                <a:cs typeface="Century Gothic"/>
              </a:rPr>
              <a:t>Staff Recommendation</a:t>
            </a:r>
          </a:p>
          <a:p>
            <a:pPr marL="299085" indent="-285750">
              <a:lnSpc>
                <a:spcPts val="384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</a:tabLst>
            </a:pPr>
            <a:r>
              <a:rPr lang="en-US" sz="2900" spc="-10" dirty="0">
                <a:solidFill>
                  <a:srgbClr val="003D86"/>
                </a:solidFill>
                <a:latin typeface="Century Gothic"/>
                <a:cs typeface="Century Gothic"/>
              </a:rPr>
              <a:t>Next Steps</a:t>
            </a:r>
          </a:p>
          <a:p>
            <a:pPr marL="299085" indent="-285750">
              <a:lnSpc>
                <a:spcPts val="384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</a:tabLst>
            </a:pPr>
            <a:r>
              <a:rPr sz="2900" spc="-10" dirty="0">
                <a:solidFill>
                  <a:srgbClr val="003D86"/>
                </a:solidFill>
                <a:latin typeface="Century Gothic"/>
                <a:cs typeface="Century Gothic"/>
              </a:rPr>
              <a:t>Questions</a:t>
            </a:r>
            <a:endParaRPr sz="29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B20CAC-ED40-444C-ADB4-944902B330B4}"/>
              </a:ext>
            </a:extLst>
          </p:cNvPr>
          <p:cNvSpPr txBox="1"/>
          <p:nvPr/>
        </p:nvSpPr>
        <p:spPr>
          <a:xfrm>
            <a:off x="295701" y="79863"/>
            <a:ext cx="11600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Why a Bond Program?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39072B-F89F-493D-A26C-E698219F8380}"/>
              </a:ext>
            </a:extLst>
          </p:cNvPr>
          <p:cNvSpPr txBox="1"/>
          <p:nvPr/>
        </p:nvSpPr>
        <p:spPr>
          <a:xfrm>
            <a:off x="-73754" y="1274564"/>
            <a:ext cx="1138829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Provides the City with an additional revenue stream to take on larger projects that would impact regular maintenance and operations of City work.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3F8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Allows the City to fulfill Master Plans on a predictable and consistent timeframe.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3F8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Allows for major maintenance items without impacting general operations budgets.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3F8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78F079-384F-4824-8D34-ADA605C0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18B91-4B66-40C9-B3FB-70033B0922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8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B20CAC-ED40-444C-ADB4-944902B330B4}"/>
              </a:ext>
            </a:extLst>
          </p:cNvPr>
          <p:cNvSpPr txBox="1"/>
          <p:nvPr/>
        </p:nvSpPr>
        <p:spPr>
          <a:xfrm>
            <a:off x="295701" y="79863"/>
            <a:ext cx="11600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Why a Bond Program?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39072B-F89F-493D-A26C-E698219F8380}"/>
              </a:ext>
            </a:extLst>
          </p:cNvPr>
          <p:cNvSpPr txBox="1"/>
          <p:nvPr/>
        </p:nvSpPr>
        <p:spPr>
          <a:xfrm>
            <a:off x="7821917" y="5013699"/>
            <a:ext cx="4737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Streets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Street Reconstruction  -  over $2M+ a lane mile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78F079-384F-4824-8D34-ADA605C0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18B91-4B66-40C9-B3FB-70033B0922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20C5E7-FB5D-1980-A19E-C9086E40EB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504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b="14384"/>
          <a:stretch/>
        </p:blipFill>
        <p:spPr>
          <a:xfrm>
            <a:off x="2923365" y="3507337"/>
            <a:ext cx="5055643" cy="2911936"/>
          </a:xfrm>
          <a:prstGeom prst="rect">
            <a:avLst/>
          </a:prstGeom>
          <a:solidFill>
            <a:schemeClr val="accent1"/>
          </a:solidFill>
          <a:ln w="88900">
            <a:solidFill>
              <a:schemeClr val="bg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5630B2-F22F-6357-DD31-1E7A73B61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6509" y="1244136"/>
            <a:ext cx="4959789" cy="3506973"/>
          </a:xfrm>
          <a:prstGeom prst="rect">
            <a:avLst/>
          </a:prstGeom>
          <a:ln w="88900">
            <a:solidFill>
              <a:schemeClr val="bg2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BD6FD8-3EAE-4046-4D20-7CC8175C1CB9}"/>
              </a:ext>
            </a:extLst>
          </p:cNvPr>
          <p:cNvSpPr txBox="1"/>
          <p:nvPr/>
        </p:nvSpPr>
        <p:spPr>
          <a:xfrm>
            <a:off x="142350" y="1401430"/>
            <a:ext cx="6425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City relies on Bond dollars to fund the larger, more complex projects that are needed through out the City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F8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986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B20CAC-ED40-444C-ADB4-944902B330B4}"/>
              </a:ext>
            </a:extLst>
          </p:cNvPr>
          <p:cNvSpPr txBox="1"/>
          <p:nvPr/>
        </p:nvSpPr>
        <p:spPr>
          <a:xfrm>
            <a:off x="295701" y="79863"/>
            <a:ext cx="11600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What is a Bond Program?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39072B-F89F-493D-A26C-E698219F8380}"/>
              </a:ext>
            </a:extLst>
          </p:cNvPr>
          <p:cNvSpPr txBox="1"/>
          <p:nvPr/>
        </p:nvSpPr>
        <p:spPr>
          <a:xfrm>
            <a:off x="-120073" y="1114682"/>
            <a:ext cx="1180407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Bond Program is funded through voter issued debt. 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3F8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General Obligation (GO) Bonds are sold and paid back with city taxes over a 20-year period.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3F8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Projects selected must be large enough to warrant GO bonds and have a service life of at least 20 years.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3F8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Capacity of Bond is limited by what City can borrow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without increasing taxes to residents.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78F079-384F-4824-8D34-ADA605C0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18B91-4B66-40C9-B3FB-70033B0922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378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B20CAC-ED40-444C-ADB4-944902B330B4}"/>
              </a:ext>
            </a:extLst>
          </p:cNvPr>
          <p:cNvSpPr txBox="1"/>
          <p:nvPr/>
        </p:nvSpPr>
        <p:spPr>
          <a:xfrm>
            <a:off x="295701" y="79863"/>
            <a:ext cx="11600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What is a Bond Program?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39072B-F89F-493D-A26C-E698219F8380}"/>
              </a:ext>
            </a:extLst>
          </p:cNvPr>
          <p:cNvSpPr txBox="1"/>
          <p:nvPr/>
        </p:nvSpPr>
        <p:spPr>
          <a:xfrm>
            <a:off x="94556" y="1034133"/>
            <a:ext cx="10594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Types of Eligible Projects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78F079-384F-4824-8D34-ADA605C0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7577" y="6492875"/>
            <a:ext cx="2743200" cy="365125"/>
          </a:xfrm>
        </p:spPr>
        <p:txBody>
          <a:bodyPr/>
          <a:lstStyle/>
          <a:p>
            <a:fld id="{09918B91-4B66-40C9-B3FB-70033B0922BB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8FBABA-1828-3B55-B809-FADBBBBF6C58}"/>
              </a:ext>
            </a:extLst>
          </p:cNvPr>
          <p:cNvSpPr txBox="1"/>
          <p:nvPr/>
        </p:nvSpPr>
        <p:spPr>
          <a:xfrm>
            <a:off x="209550" y="1808194"/>
            <a:ext cx="564588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Typical Bond Projects: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Street and Thoroughfare Improvements</a:t>
            </a:r>
          </a:p>
          <a:p>
            <a:pPr marL="800100" lvl="1" indent="-342900" algn="just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Reconstruction or Resurfacing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Alley reconstruction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Sidewalk construction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Traffic Signals/Traffic Calming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Park and Recreation Facilities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Flood and Erosion Control Improvements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New or Replacement City Facilities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Rehabilitation of existing facilities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Economic Development Projects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Housing Infrastructure/Housing Projects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3F8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DB470D-65ED-F148-C3C3-3639F7A36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740" y="1155263"/>
            <a:ext cx="4228558" cy="2456156"/>
          </a:xfrm>
          <a:prstGeom prst="rect">
            <a:avLst/>
          </a:prstGeom>
          <a:ln w="88900">
            <a:solidFill>
              <a:schemeClr val="bg2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EF5CC1-785B-E69A-14B2-FC9FFC3534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642"/>
          <a:stretch/>
        </p:blipFill>
        <p:spPr>
          <a:xfrm>
            <a:off x="5980111" y="3536690"/>
            <a:ext cx="5313758" cy="2809026"/>
          </a:xfrm>
          <a:prstGeom prst="rect">
            <a:avLst/>
          </a:prstGeom>
          <a:ln w="8890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536215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B20CAC-ED40-444C-ADB4-944902B330B4}"/>
              </a:ext>
            </a:extLst>
          </p:cNvPr>
          <p:cNvSpPr txBox="1"/>
          <p:nvPr/>
        </p:nvSpPr>
        <p:spPr>
          <a:xfrm>
            <a:off x="295701" y="79863"/>
            <a:ext cx="11600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What is a Bond Program?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78F079-384F-4824-8D34-ADA605C0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8B91-4B66-40C9-B3FB-70033B0922BB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52B20A-BDB4-F45A-904F-105F82AC3BC9}"/>
              </a:ext>
            </a:extLst>
          </p:cNvPr>
          <p:cNvSpPr txBox="1"/>
          <p:nvPr/>
        </p:nvSpPr>
        <p:spPr>
          <a:xfrm>
            <a:off x="5538355" y="1106058"/>
            <a:ext cx="620353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Types of work not included: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Routine operation and maintenance activities </a:t>
            </a:r>
          </a:p>
          <a:p>
            <a:pPr marL="800100" lvl="1" indent="-342900" algn="just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Potholes</a:t>
            </a:r>
          </a:p>
          <a:p>
            <a:pPr marL="800100" lvl="1" indent="-342900" algn="just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Minor street repairs</a:t>
            </a:r>
          </a:p>
          <a:p>
            <a:pPr marL="800100" lvl="1" indent="-342900" algn="just"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Landscaping maintenance</a:t>
            </a:r>
          </a:p>
          <a:p>
            <a:pPr marL="800100" lvl="1" indent="-342900" algn="just"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General Building </a:t>
            </a:r>
            <a:r>
              <a:rPr lang="en-US" sz="2000" dirty="0">
                <a:solidFill>
                  <a:srgbClr val="003F8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Maintenance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3F8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Improvements for short term leased space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Code Enforcement Initiatives 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3F8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E6C9DC-405C-73C0-D64D-15945291E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01" y="1228308"/>
            <a:ext cx="5003412" cy="2552700"/>
          </a:xfrm>
          <a:prstGeom prst="rect">
            <a:avLst/>
          </a:prstGeom>
          <a:ln w="85725">
            <a:solidFill>
              <a:schemeClr val="bg2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AA1322-9A53-956F-DF4E-A53BF5590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923" y="3911426"/>
            <a:ext cx="5109381" cy="2255243"/>
          </a:xfrm>
          <a:prstGeom prst="rect">
            <a:avLst/>
          </a:prstGeom>
          <a:ln w="88900">
            <a:solidFill>
              <a:schemeClr val="bg2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002059-2C4C-BFD4-E7AD-8CBAF808B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076" y="3911427"/>
            <a:ext cx="5827923" cy="2255243"/>
          </a:xfrm>
          <a:prstGeom prst="rect">
            <a:avLst/>
          </a:prstGeom>
          <a:ln w="8890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939220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B20CAC-ED40-444C-ADB4-944902B330B4}"/>
              </a:ext>
            </a:extLst>
          </p:cNvPr>
          <p:cNvSpPr txBox="1"/>
          <p:nvPr/>
        </p:nvSpPr>
        <p:spPr>
          <a:xfrm>
            <a:off x="295701" y="79863"/>
            <a:ext cx="11600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How are Projects Selected?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39072B-F89F-493D-A26C-E698219F8380}"/>
              </a:ext>
            </a:extLst>
          </p:cNvPr>
          <p:cNvSpPr txBox="1"/>
          <p:nvPr/>
        </p:nvSpPr>
        <p:spPr>
          <a:xfrm>
            <a:off x="295702" y="1029841"/>
            <a:ext cx="836010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Needs Inventory (NI)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The City maintains an Infrastructure Needs Inventory list.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The NI includes costs for future capital projects based upon condition, maintenance records, master plans, residents input, and City Council recommendations.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3F8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78F079-384F-4824-8D34-ADA605C0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18B91-4B66-40C9-B3FB-70033B0922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00BB0E-6030-0FAC-C268-0D34BBD1E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804" y="1137410"/>
            <a:ext cx="3361217" cy="1828427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8" name="Picture 7" descr="Diagram, engineering drawing&#10;&#10;Description automatically generated">
            <a:extLst>
              <a:ext uri="{FF2B5EF4-FFF2-40B4-BE49-F238E27FC236}">
                <a16:creationId xmlns:a16="http://schemas.microsoft.com/office/drawing/2014/main" id="{802F3D1F-0D44-8463-0145-F27C09760A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9" y="3100385"/>
            <a:ext cx="2241142" cy="30456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06A7C7-D7DC-F6E2-E9DD-7705E7333A2E}"/>
              </a:ext>
            </a:extLst>
          </p:cNvPr>
          <p:cNvSpPr txBox="1"/>
          <p:nvPr/>
        </p:nvSpPr>
        <p:spPr>
          <a:xfrm>
            <a:off x="1876756" y="2965837"/>
            <a:ext cx="804944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The ranking and prioritization of projects is conducted through a Technical Criteria Process developed by designated subject matter experts in each infrastructure department as well as taking into consideration City policy and/or initiatives.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F8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F8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Once the City's Needs Inventory is ranked and prioritized, a recommended list of capital projects is vetted through the City's various committees before finalizing. 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F8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895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211" y="144690"/>
            <a:ext cx="10604964" cy="12316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4400" spc="-10" dirty="0">
                <a:solidFill>
                  <a:srgbClr val="003D86"/>
                </a:solidFill>
                <a:latin typeface="Century Gothic"/>
                <a:cs typeface="Century Gothic"/>
              </a:rPr>
              <a:t>Needs Inventory</a:t>
            </a:r>
            <a:br>
              <a:rPr lang="en-US" sz="4400" spc="-10" dirty="0">
                <a:solidFill>
                  <a:srgbClr val="003D86"/>
                </a:solidFill>
                <a:latin typeface="Century Gothic"/>
                <a:cs typeface="Century Gothic"/>
              </a:rPr>
            </a:b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746556" y="6587553"/>
            <a:ext cx="23875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240"/>
                </a:lnSpc>
              </a:pPr>
              <a:t>9</a:t>
            </a:fld>
            <a:endParaRPr spc="-25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CB97B74-808C-72F6-D108-B959B51D5158}"/>
              </a:ext>
            </a:extLst>
          </p:cNvPr>
          <p:cNvGraphicFramePr>
            <a:graphicFrameLocks noGrp="1"/>
          </p:cNvGraphicFramePr>
          <p:nvPr/>
        </p:nvGraphicFramePr>
        <p:xfrm>
          <a:off x="320211" y="1173252"/>
          <a:ext cx="8060309" cy="4511495"/>
        </p:xfrm>
        <a:graphic>
          <a:graphicData uri="http://schemas.openxmlformats.org/drawingml/2006/table">
            <a:tbl>
              <a:tblPr firstRow="1" lastRow="1" bandRow="1">
                <a:tableStyleId>{6E25E649-3F16-4E02-A733-19D2CDBF48F0}</a:tableStyleId>
              </a:tblPr>
              <a:tblGrid>
                <a:gridCol w="4349443">
                  <a:extLst>
                    <a:ext uri="{9D8B030D-6E8A-4147-A177-3AD203B41FA5}">
                      <a16:colId xmlns:a16="http://schemas.microsoft.com/office/drawing/2014/main" val="2568698968"/>
                    </a:ext>
                  </a:extLst>
                </a:gridCol>
                <a:gridCol w="2002149">
                  <a:extLst>
                    <a:ext uri="{9D8B030D-6E8A-4147-A177-3AD203B41FA5}">
                      <a16:colId xmlns:a16="http://schemas.microsoft.com/office/drawing/2014/main" val="2448342607"/>
                    </a:ext>
                  </a:extLst>
                </a:gridCol>
                <a:gridCol w="1708717">
                  <a:extLst>
                    <a:ext uri="{9D8B030D-6E8A-4147-A177-3AD203B41FA5}">
                      <a16:colId xmlns:a16="http://schemas.microsoft.com/office/drawing/2014/main" val="782728709"/>
                    </a:ext>
                  </a:extLst>
                </a:gridCol>
              </a:tblGrid>
              <a:tr h="5986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Proposition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Needs Inventory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Percentage of the Total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9602772"/>
                  </a:ext>
                </a:extLst>
              </a:tr>
              <a:tr h="207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Streets &amp; Transportation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$8,617,243,301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50.33%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382942"/>
                  </a:ext>
                </a:extLst>
              </a:tr>
              <a:tr h="207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Park &amp; Recreation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$3,183,468,143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18.59%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9060470"/>
                  </a:ext>
                </a:extLst>
              </a:tr>
              <a:tr h="5986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Flood Protection, Storm Drainage and Erosion Control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$2,528,460,500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14.77%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51964361"/>
                  </a:ext>
                </a:extLst>
              </a:tr>
              <a:tr h="207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Housing Infrastructure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$400,000,000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2.34%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4443929"/>
                  </a:ext>
                </a:extLst>
              </a:tr>
              <a:tr h="207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Economic Development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$100,000,000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0.58%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7681521"/>
                  </a:ext>
                </a:extLst>
              </a:tr>
              <a:tr h="3990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Public Safety Facilities (PSF)  - Combined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$1,200,167,403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7.01%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0386598"/>
                  </a:ext>
                </a:extLst>
              </a:tr>
              <a:tr h="3990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Cultural and Performing Arts Facilities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$166,826,869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0.97%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35778464"/>
                  </a:ext>
                </a:extLst>
              </a:tr>
              <a:tr h="207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City Facilities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$649,756,540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3.79%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80172678"/>
                  </a:ext>
                </a:extLst>
              </a:tr>
              <a:tr h="207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Library Facilities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$106,668,601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0.62%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75193611"/>
                  </a:ext>
                </a:extLst>
              </a:tr>
              <a:tr h="3990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Homeless Assistance Facilities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$35,000,000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0.20%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3835323"/>
                  </a:ext>
                </a:extLst>
              </a:tr>
              <a:tr h="207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Information Technology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$135,000,000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0.79%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04113256"/>
                  </a:ext>
                </a:extLst>
              </a:tr>
              <a:tr h="207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Totals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$17,122,591,356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100.00%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92937695"/>
                  </a:ext>
                </a:extLst>
              </a:tr>
              <a:tr h="1662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* Housing, Economic Development and Information Technology amounts are based on previous presentations.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986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423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11450</TotalTime>
  <Words>1025</Words>
  <Application>Microsoft Office PowerPoint</Application>
  <PresentationFormat>Widescreen</PresentationFormat>
  <Paragraphs>200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Office Theme</vt:lpstr>
      <vt:lpstr>1_Office Theme</vt:lpstr>
      <vt:lpstr>2024 Bond Program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Needs Inventory </vt:lpstr>
      <vt:lpstr>Bond Program Timeline</vt:lpstr>
      <vt:lpstr>Bond Program Timeline and Next Steps</vt:lpstr>
      <vt:lpstr>Next Steps</vt:lpstr>
      <vt:lpstr>Next Steps</vt:lpstr>
      <vt:lpstr>Questions</vt:lpstr>
      <vt:lpstr>2024 Bond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23-2079 - Presentation</dc:title>
  <dc:creator>Legistar</dc:creator>
  <cp:lastModifiedBy>Nicewander, Jennifer</cp:lastModifiedBy>
  <cp:revision>21</cp:revision>
  <cp:lastPrinted>2023-12-04T20:57:22Z</cp:lastPrinted>
  <dcterms:created xsi:type="dcterms:W3CDTF">2023-10-02T14:36:43Z</dcterms:created>
  <dcterms:modified xsi:type="dcterms:W3CDTF">2024-01-23T16:34:14Z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0x0101000D2C8385FDB3D84B85F4451827B44BE1</vt:lpwstr>
  </property>
  <property fmtid="{D5CDD505-2E9C-101B-9397-08002B2CF9AE}" pid="3" name="Created">
    <vt:filetime>2023-08-23T00:00:00Z</vt:filetime>
  </property>
  <property fmtid="{D5CDD505-2E9C-101B-9397-08002B2CF9AE}" pid="4" name="Creator">
    <vt:lpwstr>Acrobat PDFMaker 23 for PowerPoint</vt:lpwstr>
  </property>
  <property fmtid="{D5CDD505-2E9C-101B-9397-08002B2CF9AE}" pid="5" name="LastSaved">
    <vt:filetime>2023-10-02T00:00:00Z</vt:filetime>
  </property>
  <property fmtid="{D5CDD505-2E9C-101B-9397-08002B2CF9AE}" pid="6" name="Producer">
    <vt:lpwstr>PDFlib PLOP 4.1 (.NET/Win64)</vt:lpwstr>
  </property>
</Properties>
</file>